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63"/>
  </p:notesMasterIdLst>
  <p:handoutMasterIdLst>
    <p:handoutMasterId r:id="rId64"/>
  </p:handoutMasterIdLst>
  <p:sldIdLst>
    <p:sldId id="332" r:id="rId4"/>
    <p:sldId id="272" r:id="rId5"/>
    <p:sldId id="264" r:id="rId6"/>
    <p:sldId id="262" r:id="rId7"/>
    <p:sldId id="312" r:id="rId8"/>
    <p:sldId id="271" r:id="rId9"/>
    <p:sldId id="277" r:id="rId10"/>
    <p:sldId id="278" r:id="rId11"/>
    <p:sldId id="279" r:id="rId12"/>
    <p:sldId id="265" r:id="rId13"/>
    <p:sldId id="280" r:id="rId14"/>
    <p:sldId id="281" r:id="rId15"/>
    <p:sldId id="282" r:id="rId16"/>
    <p:sldId id="268" r:id="rId17"/>
    <p:sldId id="261" r:id="rId18"/>
    <p:sldId id="299" r:id="rId19"/>
    <p:sldId id="285" r:id="rId20"/>
    <p:sldId id="286" r:id="rId21"/>
    <p:sldId id="287" r:id="rId22"/>
    <p:sldId id="300" r:id="rId23"/>
    <p:sldId id="303" r:id="rId24"/>
    <p:sldId id="301" r:id="rId25"/>
    <p:sldId id="326" r:id="rId26"/>
    <p:sldId id="327" r:id="rId27"/>
    <p:sldId id="302" r:id="rId28"/>
    <p:sldId id="288" r:id="rId29"/>
    <p:sldId id="328" r:id="rId30"/>
    <p:sldId id="336" r:id="rId31"/>
    <p:sldId id="290" r:id="rId32"/>
    <p:sldId id="291" r:id="rId33"/>
    <p:sldId id="334" r:id="rId34"/>
    <p:sldId id="293" r:id="rId35"/>
    <p:sldId id="305" r:id="rId36"/>
    <p:sldId id="297" r:id="rId37"/>
    <p:sldId id="298" r:id="rId38"/>
    <p:sldId id="335" r:id="rId39"/>
    <p:sldId id="295" r:id="rId40"/>
    <p:sldId id="304" r:id="rId41"/>
    <p:sldId id="313" r:id="rId42"/>
    <p:sldId id="314" r:id="rId43"/>
    <p:sldId id="306" r:id="rId44"/>
    <p:sldId id="307" r:id="rId45"/>
    <p:sldId id="311" r:id="rId46"/>
    <p:sldId id="324" r:id="rId47"/>
    <p:sldId id="331" r:id="rId48"/>
    <p:sldId id="315" r:id="rId49"/>
    <p:sldId id="316" r:id="rId50"/>
    <p:sldId id="317" r:id="rId51"/>
    <p:sldId id="318" r:id="rId52"/>
    <p:sldId id="319" r:id="rId53"/>
    <p:sldId id="320" r:id="rId54"/>
    <p:sldId id="333" r:id="rId55"/>
    <p:sldId id="321" r:id="rId56"/>
    <p:sldId id="322" r:id="rId57"/>
    <p:sldId id="323" r:id="rId58"/>
    <p:sldId id="329" r:id="rId59"/>
    <p:sldId id="330" r:id="rId60"/>
    <p:sldId id="308" r:id="rId61"/>
    <p:sldId id="310" r:id="rId62"/>
  </p:sldIdLst>
  <p:sldSz cx="9144000" cy="6858000" type="screen4x3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3BCB6"/>
    <a:srgbClr val="CCCCCC"/>
    <a:srgbClr val="C0B8B9"/>
    <a:srgbClr val="D0CACB"/>
    <a:srgbClr val="C496C4"/>
    <a:srgbClr val="0086EA"/>
    <a:srgbClr val="1488BC"/>
    <a:srgbClr val="FF9900"/>
    <a:srgbClr val="D65E14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00" d="100"/>
          <a:sy n="100" d="100"/>
        </p:scale>
        <p:origin x="-128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5971520629652258"/>
          <c:y val="0.13198969025411558"/>
          <c:w val="0.81520519064843233"/>
          <c:h val="0.81601437116092956"/>
        </c:manualLayout>
      </c:layout>
      <c:bar3D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온도℃</c:v>
                </c:pt>
              </c:strCache>
            </c:strRef>
          </c:tx>
          <c:spPr>
            <a:solidFill>
              <a:srgbClr val="92D050"/>
            </a:solidFill>
          </c:spPr>
          <c:dPt>
            <c:idx val="1"/>
            <c:spPr>
              <a:solidFill>
                <a:srgbClr val="FF0066"/>
              </a:solidFill>
            </c:spPr>
          </c:dPt>
          <c:dPt>
            <c:idx val="4"/>
            <c:spPr>
              <a:solidFill>
                <a:srgbClr val="FF0066"/>
              </a:solidFill>
            </c:spPr>
          </c:dPt>
          <c:dLbls>
            <c:showVal val="1"/>
          </c:dLbls>
          <c:cat>
            <c:strRef>
              <c:f>Sheet1!$B$2:$F$2</c:f>
              <c:strCache>
                <c:ptCount val="5"/>
                <c:pt idx="0">
                  <c:v>에스로시스템</c:v>
                </c:pt>
                <c:pt idx="1">
                  <c:v>LH공사</c:v>
                </c:pt>
                <c:pt idx="3">
                  <c:v>에스로시스템</c:v>
                </c:pt>
                <c:pt idx="4">
                  <c:v>LH공사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53.1</c:v>
                </c:pt>
                <c:pt idx="1">
                  <c:v>47.9</c:v>
                </c:pt>
                <c:pt idx="3">
                  <c:v>48.5</c:v>
                </c:pt>
                <c:pt idx="4">
                  <c:v>42.2</c:v>
                </c:pt>
              </c:numCache>
            </c:numRef>
          </c:val>
        </c:ser>
        <c:dLbls/>
        <c:shape val="box"/>
        <c:axId val="93895296"/>
        <c:axId val="93905280"/>
        <c:axId val="0"/>
      </c:bar3DChart>
      <c:catAx>
        <c:axId val="93895296"/>
        <c:scaling>
          <c:orientation val="minMax"/>
        </c:scaling>
        <c:delete val="1"/>
        <c:axPos val="b"/>
        <c:tickLblPos val="none"/>
        <c:crossAx val="93905280"/>
        <c:crosses val="autoZero"/>
        <c:auto val="1"/>
        <c:lblAlgn val="ctr"/>
        <c:lblOffset val="100"/>
      </c:catAx>
      <c:valAx>
        <c:axId val="93905280"/>
        <c:scaling>
          <c:orientation val="minMax"/>
          <c:max val="55"/>
          <c:min val="40"/>
        </c:scaling>
        <c:axPos val="l"/>
        <c:majorGridlines/>
        <c:minorGridlines/>
        <c:numFmt formatCode="General" sourceLinked="1"/>
        <c:tickLblPos val="nextTo"/>
        <c:crossAx val="93895296"/>
        <c:crosses val="autoZero"/>
        <c:crossBetween val="between"/>
        <c:majorUnit val="5"/>
        <c:minorUnit val="2.5"/>
      </c:valAx>
    </c:plotArea>
    <c:plotVisOnly val="1"/>
    <c:dispBlanksAs val="gap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EE8C84C2-82B5-4849-A072-DEA2F34B2A71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0674"/>
            <a:ext cx="3079202" cy="512303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203" y="9720674"/>
            <a:ext cx="3079202" cy="512303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112CA748-0D02-42DB-9E11-AE5E7DDD94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497359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A21A7B64-A4FA-49B2-8D10-8E2520A2587E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D972CDC-BE12-4400-89E8-70EBB99BD39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759834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180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3253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32537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2464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4441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1468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1468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72CDC-BE12-4400-89E8-70EBB99BD397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1468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704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72148" indent="-2969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87920" indent="-23758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63088" indent="-23758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138256" indent="-23758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613424" indent="-23758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3088592" indent="-23758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563760" indent="-23758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4038928" indent="-23758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F2B568AE-0711-4D3B-AB06-D5628559AC4B}" type="slidenum">
              <a:rPr lang="en-US" altLang="ko-KR" sz="1400"/>
              <a:pPr eaLnBrk="1" hangingPunct="1">
                <a:spcBef>
                  <a:spcPct val="0"/>
                </a:spcBef>
              </a:pPr>
              <a:t>55</a:t>
            </a:fld>
            <a:endParaRPr lang="en-US" altLang="ko-KR"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모서리가 둥근 직사각형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BE81-B093-4DE8-BA99-26644B47B059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2645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DDC9A-6B5A-4508-B2F4-04954EFD2908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2075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1EE7-6AA7-4BCB-986B-7766A3537695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0200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61C1-5D90-4718-A2EF-BDF3FEFA86CC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1756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DCAA-F8E2-428F-9631-47B6BC0E488E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7440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35E5-E16C-439B-B4E9-59DA757B5D98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0055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369E5-EDBF-4006-97FF-F96456447E96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6623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FADCE-71CF-43C0-83BA-27319DE42D85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31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6C5F4-D538-44E4-9AC5-F5575398F1DC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52818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858F7-4683-420F-99C3-A74781BFE4F2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5247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70C9-E4D2-4A7D-BE83-4AC49D8EC3BE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70307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5629-34F9-47F3-B857-F8A307A8E4FD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49165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모서리가 둥근 직사각형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1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A7B3-BED9-4B0D-982C-00766CB05EEB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12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13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8A5F2-104D-4A03-96CF-14E39B39B4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03285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FEA0-6406-49E7-B470-8787BEFDA604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CDEA-3265-4CD8-AA8F-81A3EBEE5F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2693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모서리가 둥근 직사각형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D1237-5AC6-4F0E-9CA8-07478245417D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3B730-8190-42BC-B4AD-50268CB04A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38361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4231-8141-447D-9D5A-171257AD435C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7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76C2-54E8-4788-8D01-FB480B77F8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6431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3" name="내용 개체 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765-5DB2-4102-BD74-9C2B23C68E3C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9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EF44-36CB-4683-812F-FC3123972F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5570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E369E-485D-4492-8911-95285BBE715C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5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664E6-85DD-4175-840E-2035ED7A8E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9572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모서리가 둥근 직사각형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EC7BF-1ED2-43E9-AE5C-C2961D95D6ED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4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1572E-3EAB-41E2-A004-5335847C20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29317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모서리가 둥근 직사각형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내용 개체 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5E25A-F29C-4854-9C4C-A8CEC832C79D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8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9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EB80-5673-41E7-87B1-E3227B1292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2895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8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500F-5BC2-4C11-8AB5-49527B7D74EE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9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10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A353E-4171-47C9-80FA-930359E7F6A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89971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2BDE8-2C92-415D-AD82-76C4FE3EC175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579F-5B06-49C5-8073-5BEC9C08D17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30023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D521-BD0C-4230-ADD1-0FF03072FBE6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A144F-3C5A-42E6-9FC4-456170F19E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9439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모서리가 둥근 직사각형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사각형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모서리가 둥근 직사각형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F3020-1AEC-42D3-B4EB-C068E947BEB6}" type="datetimeFigureOut">
              <a:rPr lang="ko-KR" altLang="en-US" smtClean="0"/>
              <a:pPr/>
              <a:t>2016-08-23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FCE53A9-F504-4928-85D0-399A487434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1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1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1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1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1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317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000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317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317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CFC6AC-F674-4A2D-811D-5C22DBE0172A}" type="slidenum">
              <a:rPr lang="en-US" altLang="ko-K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mtClea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8643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모서리가 둥근 직사각형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제목 개체 틀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1029" name="텍스트 개체 틀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1D5851-6DCB-460B-B6D6-6A00656904D0}" type="datetimeFigureOut">
              <a:rPr lang="ko-KR" altLang="en-US">
                <a:solidFill>
                  <a:srgbClr val="696464"/>
                </a:solidFill>
              </a:rPr>
              <a:pPr>
                <a:defRPr/>
              </a:pPr>
              <a:t>2016-08-23</a:t>
            </a:fld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srgbClr val="696464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itchFamily="34" charset="0"/>
                <a:ea typeface="바탕" pitchFamily="18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E0546AE3-6D68-4FDB-BA9A-C01F66B8581B}" type="slidenum">
              <a:rPr lang="ko-KR" altLang="en-US"/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5827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바탕" pitchFamily="18" charset="-127"/>
        </a:defRPr>
      </a:lvl9pPr>
    </p:titleStyle>
    <p:bodyStyle>
      <a:lvl1pPr marL="273050" indent="-273050" algn="l" rtl="0" eaLnBrk="0" fontAlgn="base" latinLnBrk="1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latinLnBrk="1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latinLnBrk="1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latinLnBrk="1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1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1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1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47.jpe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7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jpeg"/><Relationship Id="rId11" Type="http://schemas.openxmlformats.org/officeDocument/2006/relationships/image" Target="../media/image101.pn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png"/><Relationship Id="rId7" Type="http://schemas.openxmlformats.org/officeDocument/2006/relationships/image" Target="../media/image124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122.png"/><Relationship Id="rId9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10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5.png"/><Relationship Id="rId5" Type="http://schemas.openxmlformats.org/officeDocument/2006/relationships/image" Target="../media/image130.jpeg"/><Relationship Id="rId10" Type="http://schemas.openxmlformats.org/officeDocument/2006/relationships/image" Target="../media/image134.png"/><Relationship Id="rId4" Type="http://schemas.openxmlformats.org/officeDocument/2006/relationships/image" Target="../media/image129.jpe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18" Type="http://schemas.openxmlformats.org/officeDocument/2006/relationships/image" Target="../media/image155.jpeg"/><Relationship Id="rId3" Type="http://schemas.openxmlformats.org/officeDocument/2006/relationships/image" Target="../media/image140.png"/><Relationship Id="rId21" Type="http://schemas.openxmlformats.org/officeDocument/2006/relationships/image" Target="../media/image157.pn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" Type="http://schemas.openxmlformats.org/officeDocument/2006/relationships/image" Target="../media/image139.png"/><Relationship Id="rId16" Type="http://schemas.openxmlformats.org/officeDocument/2006/relationships/image" Target="../media/image153.jpe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5" Type="http://schemas.openxmlformats.org/officeDocument/2006/relationships/image" Target="../media/image152.jpeg"/><Relationship Id="rId10" Type="http://schemas.openxmlformats.org/officeDocument/2006/relationships/image" Target="../media/image147.jpeg"/><Relationship Id="rId19" Type="http://schemas.openxmlformats.org/officeDocument/2006/relationships/image" Target="../media/image101.pn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159.jpeg"/><Relationship Id="rId21" Type="http://schemas.openxmlformats.org/officeDocument/2006/relationships/image" Target="../media/image176.png"/><Relationship Id="rId7" Type="http://schemas.openxmlformats.org/officeDocument/2006/relationships/image" Target="../media/image163.jpe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image" Target="../media/image158.jpeg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166.png"/><Relationship Id="rId5" Type="http://schemas.openxmlformats.org/officeDocument/2006/relationships/image" Target="../media/image161.jpeg"/><Relationship Id="rId15" Type="http://schemas.openxmlformats.org/officeDocument/2006/relationships/image" Target="../media/image170.png"/><Relationship Id="rId10" Type="http://schemas.openxmlformats.org/officeDocument/2006/relationships/image" Target="../media/image101.png"/><Relationship Id="rId19" Type="http://schemas.openxmlformats.org/officeDocument/2006/relationships/image" Target="../media/image174.pn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13" Type="http://schemas.openxmlformats.org/officeDocument/2006/relationships/image" Target="../media/image189.jpeg"/><Relationship Id="rId18" Type="http://schemas.openxmlformats.org/officeDocument/2006/relationships/image" Target="../media/image194.jpeg"/><Relationship Id="rId3" Type="http://schemas.openxmlformats.org/officeDocument/2006/relationships/image" Target="../media/image179.jpeg"/><Relationship Id="rId21" Type="http://schemas.openxmlformats.org/officeDocument/2006/relationships/image" Target="../media/image197.jpeg"/><Relationship Id="rId7" Type="http://schemas.openxmlformats.org/officeDocument/2006/relationships/image" Target="../media/image183.jpeg"/><Relationship Id="rId12" Type="http://schemas.openxmlformats.org/officeDocument/2006/relationships/image" Target="../media/image188.jpeg"/><Relationship Id="rId17" Type="http://schemas.openxmlformats.org/officeDocument/2006/relationships/image" Target="../media/image193.jpeg"/><Relationship Id="rId2" Type="http://schemas.openxmlformats.org/officeDocument/2006/relationships/image" Target="../media/image178.jpeg"/><Relationship Id="rId16" Type="http://schemas.openxmlformats.org/officeDocument/2006/relationships/image" Target="../media/image192.jpeg"/><Relationship Id="rId20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5" Type="http://schemas.openxmlformats.org/officeDocument/2006/relationships/image" Target="../media/image191.jpeg"/><Relationship Id="rId10" Type="http://schemas.openxmlformats.org/officeDocument/2006/relationships/image" Target="../media/image186.jpeg"/><Relationship Id="rId19" Type="http://schemas.openxmlformats.org/officeDocument/2006/relationships/image" Target="../media/image195.pn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Relationship Id="rId14" Type="http://schemas.openxmlformats.org/officeDocument/2006/relationships/image" Target="../media/image190.png"/><Relationship Id="rId2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18" Type="http://schemas.openxmlformats.org/officeDocument/2006/relationships/image" Target="../media/image101.pn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17" Type="http://schemas.openxmlformats.org/officeDocument/2006/relationships/image" Target="../media/image213.jpeg"/><Relationship Id="rId2" Type="http://schemas.openxmlformats.org/officeDocument/2006/relationships/image" Target="../media/image198.jpeg"/><Relationship Id="rId16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5" Type="http://schemas.openxmlformats.org/officeDocument/2006/relationships/image" Target="../media/image201.jpeg"/><Relationship Id="rId15" Type="http://schemas.openxmlformats.org/officeDocument/2006/relationships/image" Target="../media/image211.jpeg"/><Relationship Id="rId10" Type="http://schemas.openxmlformats.org/officeDocument/2006/relationships/image" Target="../media/image206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Relationship Id="rId14" Type="http://schemas.openxmlformats.org/officeDocument/2006/relationships/image" Target="../media/image21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5.emf"/><Relationship Id="rId7" Type="http://schemas.openxmlformats.org/officeDocument/2006/relationships/image" Target="../media/image101.pn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emf"/><Relationship Id="rId4" Type="http://schemas.openxmlformats.org/officeDocument/2006/relationships/image" Target="../media/image21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7" Type="http://schemas.openxmlformats.org/officeDocument/2006/relationships/image" Target="../media/image225.png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emf"/><Relationship Id="rId5" Type="http://schemas.openxmlformats.org/officeDocument/2006/relationships/image" Target="../media/image223.emf"/><Relationship Id="rId4" Type="http://schemas.openxmlformats.org/officeDocument/2006/relationships/image" Target="../media/image2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image" Target="../media/image45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2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카탈로그 관련\2016 카탈로그\마루난방표지앞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683568" y="323850"/>
            <a:ext cx="7984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9pPr>
          </a:lstStyle>
          <a:p>
            <a:r>
              <a:rPr lang="ko-KR" altLang="en-US" sz="4800" b="1" dirty="0" err="1" smtClean="0">
                <a:solidFill>
                  <a:schemeClr val="bg1"/>
                </a:solidFill>
              </a:rPr>
              <a:t>에스로</a:t>
            </a:r>
            <a:r>
              <a:rPr lang="ko-KR" altLang="en-US" sz="4800" b="1" dirty="0" smtClean="0">
                <a:solidFill>
                  <a:schemeClr val="bg1"/>
                </a:solidFill>
              </a:rPr>
              <a:t> 공간마루 난방 시스템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3406775" y="1844675"/>
            <a:ext cx="4552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1pPr>
            <a:lvl2pPr marL="742950" indent="-285750" latinLnBrk="1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2pPr>
            <a:lvl3pPr marL="1143000" indent="-228600" latinLnBrk="1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3pPr>
            <a:lvl4pPr marL="1600200" indent="-228600" latinLnBrk="1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4pPr>
            <a:lvl5pPr marL="2057400" indent="-228600" latinLnBrk="1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2400" b="1" dirty="0" smtClean="0"/>
              <a:t>혁신적 공법으로 </a:t>
            </a:r>
            <a:r>
              <a:rPr lang="ko-KR" altLang="en-US" sz="2400" b="1" dirty="0" err="1" smtClean="0"/>
              <a:t>층간소음</a:t>
            </a:r>
            <a:r>
              <a:rPr lang="ko-KR" altLang="en-US" sz="2400" b="1" dirty="0" smtClean="0"/>
              <a:t> 해결</a:t>
            </a:r>
            <a:r>
              <a:rPr lang="en-US" altLang="ko-KR" sz="2400" b="1" dirty="0" smtClean="0"/>
              <a:t>!!</a:t>
            </a:r>
            <a:endParaRPr lang="ko-KR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7985" y="2814638"/>
            <a:ext cx="2273895" cy="415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100" b="1" dirty="0" err="1" smtClean="0">
                <a:solidFill>
                  <a:srgbClr val="002060"/>
                </a:solidFill>
                <a:latin typeface="+mn-lt"/>
                <a:ea typeface="+mn-ea"/>
              </a:rPr>
              <a:t>에스로</a:t>
            </a:r>
            <a:r>
              <a:rPr lang="ko-KR" altLang="en-US" sz="2100" b="1" dirty="0" smtClean="0">
                <a:solidFill>
                  <a:srgbClr val="002060"/>
                </a:solidFill>
                <a:latin typeface="+mn-lt"/>
                <a:ea typeface="+mn-ea"/>
              </a:rPr>
              <a:t> 공간마루</a:t>
            </a:r>
            <a:endParaRPr lang="ko-KR" altLang="en-US" sz="2100" b="1" dirty="0">
              <a:solidFill>
                <a:srgbClr val="00206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7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에스로 시스템 플로어\그림1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1846" y="4884813"/>
            <a:ext cx="4260404" cy="149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40466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이중마루 바닥 시스템 </a:t>
            </a:r>
            <a:endParaRPr lang="ko-KR" altLang="en-US" dirty="0"/>
          </a:p>
        </p:txBody>
      </p:sp>
      <p:pic>
        <p:nvPicPr>
          <p:cNvPr id="1030" name="Picture 6" descr="그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266" y="4026827"/>
            <a:ext cx="3149661" cy="1687266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270222" y="296652"/>
            <a:ext cx="3653706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6.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에스로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공간마루 난방시스템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성능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098" name="Picture 2" descr="F:\에스로 시스템 플로어\그림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66" y="1556792"/>
            <a:ext cx="321456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827585" y="980728"/>
            <a:ext cx="1584176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재질 성능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9" y="3212976"/>
            <a:ext cx="338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latin typeface="+mn-ea"/>
              </a:rPr>
              <a:t>파이프 형태의 강철제 </a:t>
            </a:r>
            <a:r>
              <a:rPr lang="ko-KR" altLang="en-US" sz="1200" b="1" dirty="0" err="1" smtClean="0">
                <a:latin typeface="+mn-ea"/>
              </a:rPr>
              <a:t>지지각이므로</a:t>
            </a:r>
            <a:r>
              <a:rPr lang="ko-KR" altLang="en-US" sz="1200" b="1" dirty="0" smtClean="0">
                <a:latin typeface="+mn-ea"/>
              </a:rPr>
              <a:t> 장력</a:t>
            </a:r>
            <a:r>
              <a:rPr lang="en-US" altLang="ko-KR" sz="1200" b="1" dirty="0" smtClean="0">
                <a:latin typeface="+mn-ea"/>
              </a:rPr>
              <a:t>·</a:t>
            </a:r>
          </a:p>
          <a:p>
            <a:r>
              <a:rPr lang="ko-KR" altLang="en-US" sz="1200" b="1" dirty="0" smtClean="0">
                <a:latin typeface="+mn-ea"/>
              </a:rPr>
              <a:t>압축</a:t>
            </a:r>
            <a:r>
              <a:rPr lang="en-US" altLang="ko-KR" sz="1200" b="1" dirty="0" smtClean="0">
                <a:latin typeface="+mn-ea"/>
              </a:rPr>
              <a:t>·</a:t>
            </a:r>
            <a:r>
              <a:rPr lang="ko-KR" altLang="en-US" sz="1200" b="1" dirty="0" smtClean="0">
                <a:latin typeface="+mn-ea"/>
              </a:rPr>
              <a:t>휠</a:t>
            </a:r>
            <a:r>
              <a:rPr lang="en-US" altLang="ko-KR" sz="1200" b="1" dirty="0" smtClean="0">
                <a:latin typeface="+mn-ea"/>
              </a:rPr>
              <a:t> </a:t>
            </a:r>
            <a:r>
              <a:rPr lang="ko-KR" altLang="en-US" sz="1200" b="1" dirty="0" smtClean="0">
                <a:latin typeface="+mn-ea"/>
              </a:rPr>
              <a:t>전단에도 강하며 높은 마루의 지지에도 확실함</a:t>
            </a:r>
            <a:r>
              <a:rPr lang="en-US" altLang="ko-KR" sz="1200" b="1" dirty="0" smtClean="0">
                <a:latin typeface="+mn-ea"/>
              </a:rPr>
              <a:t>.</a:t>
            </a:r>
            <a:r>
              <a:rPr lang="ko-KR" altLang="en-US" sz="1200" b="1" dirty="0" smtClean="0">
                <a:latin typeface="+mn-ea"/>
              </a:rPr>
              <a:t> 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5751" y="4509120"/>
            <a:ext cx="412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ko-KR" altLang="en-US" sz="1200" b="1" dirty="0" smtClean="0">
                <a:latin typeface="+mn-ea"/>
              </a:rPr>
              <a:t>가혹한 </a:t>
            </a:r>
            <a:r>
              <a:rPr lang="en-US" altLang="ko-KR" sz="1200" b="1" dirty="0" smtClean="0">
                <a:latin typeface="+mn-ea"/>
              </a:rPr>
              <a:t>200</a:t>
            </a:r>
            <a:r>
              <a:rPr lang="ko-KR" altLang="en-US" sz="1200" b="1" dirty="0" smtClean="0">
                <a:latin typeface="+mn-ea"/>
              </a:rPr>
              <a:t>만회 밟기 실험에도 이상 없음</a:t>
            </a:r>
            <a:r>
              <a:rPr lang="en-US" altLang="ko-KR" sz="1200" b="1" dirty="0" smtClean="0">
                <a:latin typeface="+mn-ea"/>
              </a:rPr>
              <a:t>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ko-KR" altLang="en-US" sz="1200" b="1" dirty="0" smtClean="0">
                <a:latin typeface="+mn-ea"/>
              </a:rPr>
              <a:t>같은 곳을 </a:t>
            </a:r>
            <a:r>
              <a:rPr lang="en-US" altLang="ko-KR" sz="1200" b="1" dirty="0" smtClean="0">
                <a:latin typeface="+mn-ea"/>
              </a:rPr>
              <a:t>1</a:t>
            </a:r>
            <a:r>
              <a:rPr lang="ko-KR" altLang="en-US" sz="1200" b="1" dirty="0" smtClean="0">
                <a:latin typeface="+mn-ea"/>
              </a:rPr>
              <a:t>일 </a:t>
            </a:r>
            <a:r>
              <a:rPr lang="en-US" altLang="ko-KR" sz="1200" b="1" dirty="0" smtClean="0">
                <a:latin typeface="+mn-ea"/>
              </a:rPr>
              <a:t>100</a:t>
            </a:r>
            <a:r>
              <a:rPr lang="ko-KR" altLang="en-US" sz="1200" b="1" dirty="0" smtClean="0">
                <a:latin typeface="+mn-ea"/>
              </a:rPr>
              <a:t>회를 밟아도 </a:t>
            </a:r>
            <a:r>
              <a:rPr lang="en-US" altLang="ko-KR" sz="1200" b="1" dirty="0" smtClean="0">
                <a:latin typeface="+mn-ea"/>
              </a:rPr>
              <a:t>54</a:t>
            </a:r>
            <a:r>
              <a:rPr lang="ko-KR" altLang="en-US" sz="1200" b="1" dirty="0" smtClean="0">
                <a:latin typeface="+mn-ea"/>
              </a:rPr>
              <a:t>년 이상 걸립니다</a:t>
            </a:r>
            <a:r>
              <a:rPr lang="en-US" altLang="ko-KR" sz="1200" b="1" dirty="0" smtClean="0">
                <a:latin typeface="+mn-ea"/>
              </a:rPr>
              <a:t>.</a:t>
            </a:r>
            <a:r>
              <a:rPr lang="ko-KR" altLang="en-US" sz="1200" b="1" dirty="0" smtClean="0">
                <a:latin typeface="+mn-ea"/>
              </a:rPr>
              <a:t> 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573" y="5717338"/>
            <a:ext cx="338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latin typeface="+mn-ea"/>
              </a:rPr>
              <a:t>슬라브 고정형이기에 바닥 떠오름의 원인이</a:t>
            </a:r>
            <a:endParaRPr lang="en-US" altLang="ko-KR" sz="1200" b="1" dirty="0" smtClean="0">
              <a:latin typeface="+mn-ea"/>
            </a:endParaRPr>
          </a:p>
          <a:p>
            <a:r>
              <a:rPr lang="ko-KR" altLang="en-US" sz="1200" b="1" dirty="0" smtClean="0">
                <a:latin typeface="+mn-ea"/>
              </a:rPr>
              <a:t>되는 패널의 휨</a:t>
            </a:r>
            <a:r>
              <a:rPr lang="en-US" altLang="ko-KR" sz="1200" b="1" dirty="0" smtClean="0">
                <a:latin typeface="+mn-ea"/>
              </a:rPr>
              <a:t>, </a:t>
            </a:r>
            <a:r>
              <a:rPr lang="ko-KR" altLang="en-US" sz="1200" b="1" dirty="0" smtClean="0">
                <a:latin typeface="+mn-ea"/>
              </a:rPr>
              <a:t>들뜸</a:t>
            </a:r>
            <a:r>
              <a:rPr lang="en-US" altLang="ko-KR" sz="1200" b="1" dirty="0" smtClean="0">
                <a:latin typeface="+mn-ea"/>
              </a:rPr>
              <a:t>,</a:t>
            </a:r>
            <a:r>
              <a:rPr lang="ko-KR" altLang="en-US" sz="1200" b="1" dirty="0" smtClean="0">
                <a:latin typeface="+mn-ea"/>
              </a:rPr>
              <a:t>지지각의 뜸을 방지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968" y="1545553"/>
            <a:ext cx="3960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ko-KR" altLang="en-US" sz="1200" b="1" dirty="0" smtClean="0">
                <a:latin typeface="+mn-ea"/>
              </a:rPr>
              <a:t>밟음</a:t>
            </a:r>
            <a:r>
              <a:rPr lang="en-US" altLang="ko-KR" sz="1200" b="1" dirty="0" smtClean="0">
                <a:latin typeface="+mn-ea"/>
              </a:rPr>
              <a:t>, </a:t>
            </a:r>
            <a:r>
              <a:rPr lang="ko-KR" altLang="en-US" sz="1200" b="1" dirty="0" err="1" smtClean="0">
                <a:latin typeface="+mn-ea"/>
              </a:rPr>
              <a:t>중량물</a:t>
            </a:r>
            <a:r>
              <a:rPr lang="en-US" altLang="ko-KR" sz="1200" b="1" dirty="0" smtClean="0">
                <a:latin typeface="+mn-ea"/>
              </a:rPr>
              <a:t>, </a:t>
            </a:r>
            <a:r>
              <a:rPr lang="ko-KR" altLang="en-US" sz="1200" b="1" dirty="0" smtClean="0">
                <a:latin typeface="+mn-ea"/>
              </a:rPr>
              <a:t>습기 등에 의한 </a:t>
            </a:r>
            <a:r>
              <a:rPr lang="ko-KR" altLang="en-US" sz="1200" b="1" dirty="0" err="1" smtClean="0">
                <a:latin typeface="+mn-ea"/>
              </a:rPr>
              <a:t>판넬</a:t>
            </a:r>
            <a:r>
              <a:rPr lang="ko-KR" altLang="en-US" sz="1200" b="1" dirty="0" smtClean="0">
                <a:latin typeface="+mn-ea"/>
              </a:rPr>
              <a:t> 변화를 억제함</a:t>
            </a:r>
            <a:r>
              <a:rPr lang="en-US" altLang="ko-KR" sz="1200" b="1" dirty="0" smtClean="0">
                <a:latin typeface="+mn-ea"/>
              </a:rPr>
              <a:t>.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567" y="1025907"/>
            <a:ext cx="4805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009900"/>
                </a:solidFill>
                <a:latin typeface="+mn-ea"/>
              </a:rPr>
              <a:t>지진 시</a:t>
            </a:r>
            <a:r>
              <a:rPr lang="en-US" altLang="ko-KR" sz="1600" b="1" dirty="0" smtClean="0">
                <a:solidFill>
                  <a:srgbClr val="009900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rgbClr val="009900"/>
                </a:solidFill>
                <a:latin typeface="+mn-ea"/>
              </a:rPr>
              <a:t>바닥의 압력</a:t>
            </a:r>
            <a:r>
              <a:rPr lang="en-US" altLang="ko-KR" sz="1600" b="1" dirty="0" smtClean="0">
                <a:solidFill>
                  <a:srgbClr val="009900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rgbClr val="009900"/>
                </a:solidFill>
                <a:latin typeface="+mn-ea"/>
              </a:rPr>
              <a:t>흔들림에도 강한 재질 구조 </a:t>
            </a:r>
            <a:r>
              <a:rPr lang="en-US" altLang="ko-KR" sz="1600" b="1" dirty="0" smtClean="0">
                <a:solidFill>
                  <a:srgbClr val="009900"/>
                </a:solidFill>
                <a:latin typeface="+mn-ea"/>
              </a:rPr>
              <a:t>!!</a:t>
            </a:r>
            <a:endParaRPr lang="ko-KR" altLang="en-US" sz="1600" b="1" dirty="0">
              <a:solidFill>
                <a:srgbClr val="009900"/>
              </a:solidFill>
              <a:latin typeface="+mn-ea"/>
            </a:endParaRPr>
          </a:p>
        </p:txBody>
      </p:sp>
      <p:sp>
        <p:nvSpPr>
          <p:cNvPr id="1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-10-</a:t>
            </a:r>
            <a:endParaRPr lang="ko-KR" altLang="en-US" dirty="0"/>
          </a:p>
        </p:txBody>
      </p:sp>
      <p:pic>
        <p:nvPicPr>
          <p:cNvPr id="5122" name="Picture 2" descr="F:\제품 이미지\그림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53037"/>
            <a:ext cx="3888433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모서리가 둥근 직사각형 1"/>
            <p:cNvSpPr/>
            <p:nvPr/>
          </p:nvSpPr>
          <p:spPr>
            <a:xfrm>
              <a:off x="827585" y="1053750"/>
              <a:ext cx="1584176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강도 성능</a:t>
              </a:r>
              <a:endParaRPr lang="ko-KR" altLang="en-US" b="1" dirty="0"/>
            </a:p>
          </p:txBody>
        </p:sp>
        <p:pic>
          <p:nvPicPr>
            <p:cNvPr id="1027" name="Picture 3" descr="F:\에스로 시스템 플로어\그림11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20" y="1693761"/>
              <a:ext cx="3639156" cy="276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그룹 6"/>
            <p:cNvGrpSpPr/>
            <p:nvPr/>
          </p:nvGrpSpPr>
          <p:grpSpPr>
            <a:xfrm>
              <a:off x="4572000" y="1693762"/>
              <a:ext cx="3816424" cy="3031382"/>
              <a:chOff x="4572000" y="1693762"/>
              <a:chExt cx="3591196" cy="2769269"/>
            </a:xfrm>
          </p:grpSpPr>
          <p:pic>
            <p:nvPicPr>
              <p:cNvPr id="1029" name="Picture 5" descr="石貼り・タイル貼り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212977"/>
                <a:ext cx="3591196" cy="1250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高齢者および身体弱者向け床下地の研究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693762"/>
                <a:ext cx="3591196" cy="1250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그룹 13"/>
            <p:cNvGrpSpPr/>
            <p:nvPr/>
          </p:nvGrpSpPr>
          <p:grpSpPr>
            <a:xfrm>
              <a:off x="683568" y="4689351"/>
              <a:ext cx="1879600" cy="1443295"/>
              <a:chOff x="827584" y="4689351"/>
              <a:chExt cx="1879600" cy="1443295"/>
            </a:xfrm>
          </p:grpSpPr>
          <p:pic>
            <p:nvPicPr>
              <p:cNvPr id="1032" name="Picture 8" descr="F:\에스로 시스템 플로어\그림01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4689351"/>
                <a:ext cx="1879600" cy="14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71599" y="4869160"/>
                <a:ext cx="80021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err="1" smtClean="0"/>
                  <a:t>다이알게이지</a:t>
                </a:r>
                <a:endParaRPr lang="ko-KR" altLang="en-US" sz="8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511290" y="4725144"/>
                <a:ext cx="104387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smtClean="0"/>
                  <a:t>모래주머니</a:t>
                </a:r>
                <a:r>
                  <a:rPr lang="en-US" altLang="ko-KR" sz="800" dirty="0" smtClean="0"/>
                  <a:t>20kg×20</a:t>
                </a:r>
                <a:endParaRPr lang="ko-KR" altLang="en-US" sz="800" dirty="0"/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2555776" y="4689351"/>
              <a:ext cx="1909052" cy="1489448"/>
              <a:chOff x="2851200" y="4797153"/>
              <a:chExt cx="1909052" cy="1381646"/>
            </a:xfrm>
          </p:grpSpPr>
          <p:pic>
            <p:nvPicPr>
              <p:cNvPr id="1033" name="Picture 9" descr="F:\에스로 시스템 플로어\그림01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4797153"/>
                <a:ext cx="1700420" cy="1381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851200" y="5032281"/>
                <a:ext cx="80021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err="1" smtClean="0"/>
                  <a:t>다이알게이지</a:t>
                </a:r>
                <a:endParaRPr lang="ko-KR" altLang="en-US" sz="8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51419" y="4938738"/>
                <a:ext cx="32412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800" dirty="0" smtClean="0"/>
                  <a:t>140</a:t>
                </a:r>
                <a:endParaRPr lang="ko-KR" altLang="en-US" sz="8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020416" y="5044693"/>
                <a:ext cx="35618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 smtClean="0"/>
                  <a:t>¢80</a:t>
                </a:r>
                <a:endParaRPr lang="ko-KR" altLang="en-US" sz="1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572000" y="4890902"/>
              <a:ext cx="3918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직경 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80㎜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의 가압 </a:t>
              </a:r>
              <a:r>
                <a:rPr lang="ko-KR" altLang="en-US" sz="1200" b="1" dirty="0" err="1" smtClean="0">
                  <a:latin typeface="맑은 고딕" pitchFamily="50" charset="-127"/>
                  <a:ea typeface="맑은 고딕" pitchFamily="50" charset="-127"/>
                </a:rPr>
                <a:t>압판에서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 최대 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400kg 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하중을 거는</a:t>
              </a:r>
              <a:endParaRPr lang="en-US" altLang="ko-KR" sz="1200" b="1" dirty="0" smtClean="0"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추에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의한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lang="ko-KR" altLang="en-US" sz="1200" b="1" dirty="0">
                  <a:latin typeface="맑은 고딕" pitchFamily="50" charset="-127"/>
                  <a:ea typeface="맑은 고딕" pitchFamily="50" charset="-127"/>
                </a:rPr>
                <a:t>적재 하중 시험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] -100kg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하중 </a:t>
              </a:r>
              <a:r>
                <a:rPr lang="en-US" altLang="ko-KR" sz="1200" b="1" dirty="0" smtClean="0">
                  <a:latin typeface="맑은 고딕" pitchFamily="50" charset="-127"/>
                  <a:ea typeface="맑은 고딕" pitchFamily="50" charset="-127"/>
                </a:rPr>
                <a:t>200</a:t>
              </a:r>
              <a:r>
                <a:rPr lang="ko-KR" altLang="en-US" sz="1200" b="1" dirty="0" smtClean="0">
                  <a:latin typeface="맑은 고딕" pitchFamily="50" charset="-127"/>
                  <a:ea typeface="맑은 고딕" pitchFamily="50" charset="-127"/>
                </a:rPr>
                <a:t>만회 반복</a:t>
              </a:r>
              <a:endParaRPr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1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-11-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820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직사각형 6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827585" y="980728"/>
              <a:ext cx="1584176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/>
                <a:t>차음</a:t>
              </a:r>
              <a:r>
                <a:rPr lang="ko-KR" altLang="en-US" b="1" dirty="0" smtClean="0"/>
                <a:t> 성능</a:t>
              </a:r>
              <a:endParaRPr lang="ko-KR" altLang="en-US" b="1" dirty="0"/>
            </a:p>
          </p:txBody>
        </p:sp>
        <p:pic>
          <p:nvPicPr>
            <p:cNvPr id="2050" name="Picture 2" descr="F:\에스로 시스템 플로어\그림8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633060"/>
              <a:ext cx="3248025" cy="2376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:\에스로 시스템 플로어\그림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429001"/>
              <a:ext cx="3861522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그림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1633060"/>
              <a:ext cx="3960440" cy="1003852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4391000" y="2708920"/>
              <a:ext cx="4124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b="1" dirty="0" smtClean="0">
                  <a:latin typeface="+mn-ea"/>
                </a:rPr>
                <a:t>슬라브 고정에 따라 </a:t>
              </a:r>
              <a:r>
                <a:rPr lang="ko-KR" altLang="en-US" sz="1200" b="1" dirty="0">
                  <a:latin typeface="+mn-ea"/>
                </a:rPr>
                <a:t>장선이 </a:t>
              </a:r>
              <a:r>
                <a:rPr lang="ko-KR" altLang="en-US" sz="1200" b="1" dirty="0" err="1">
                  <a:latin typeface="+mn-ea"/>
                </a:rPr>
                <a:t>필요없는</a:t>
              </a:r>
              <a:r>
                <a:rPr lang="ko-KR" altLang="en-US" sz="1200" b="1" dirty="0">
                  <a:latin typeface="+mn-ea"/>
                </a:rPr>
                <a:t> 독립 구조를 </a:t>
              </a:r>
              <a:r>
                <a:rPr lang="ko-KR" altLang="en-US" sz="1200" b="1" dirty="0" smtClean="0">
                  <a:latin typeface="+mn-ea"/>
                </a:rPr>
                <a:t>실현</a:t>
              </a:r>
              <a:endParaRPr lang="en-US" altLang="ko-KR" sz="1200" b="1" dirty="0" smtClean="0">
                <a:latin typeface="+mn-ea"/>
              </a:endParaRP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b="1" dirty="0" smtClean="0">
                  <a:latin typeface="+mn-ea"/>
                </a:rPr>
                <a:t>벽에서 </a:t>
              </a:r>
              <a:r>
                <a:rPr lang="ko-KR" altLang="en-US" sz="1200" b="1" dirty="0">
                  <a:latin typeface="+mn-ea"/>
                </a:rPr>
                <a:t>아래층에 전해지는 고체 전달 음을</a:t>
              </a:r>
              <a:r>
                <a:rPr lang="ko-KR" altLang="en-US" sz="1200" b="1" dirty="0" smtClean="0">
                  <a:latin typeface="+mn-ea"/>
                </a:rPr>
                <a:t> 줄임</a:t>
              </a:r>
              <a:r>
                <a:rPr lang="en-US" altLang="ko-KR" sz="1200" b="1" dirty="0" smtClean="0">
                  <a:latin typeface="+mn-ea"/>
                </a:rPr>
                <a:t>.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55924" y="1165394"/>
              <a:ext cx="4420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mtClean="0">
                  <a:solidFill>
                    <a:srgbClr val="009900"/>
                  </a:solidFill>
                  <a:latin typeface="+mn-ea"/>
                </a:rPr>
                <a:t>아래층에 </a:t>
              </a:r>
              <a:r>
                <a:rPr lang="ko-KR" altLang="en-US" sz="1600" b="1" dirty="0" err="1" smtClean="0">
                  <a:solidFill>
                    <a:srgbClr val="009900"/>
                  </a:solidFill>
                  <a:latin typeface="+mn-ea"/>
                </a:rPr>
                <a:t>전달음</a:t>
              </a:r>
              <a:r>
                <a:rPr lang="ko-KR" altLang="en-US" sz="1600" b="1" dirty="0" smtClean="0">
                  <a:solidFill>
                    <a:srgbClr val="009900"/>
                  </a:solidFill>
                  <a:latin typeface="+mn-ea"/>
                </a:rPr>
                <a:t> 줄이고 </a:t>
              </a:r>
              <a:r>
                <a:rPr lang="ko-KR" altLang="en-US" sz="1600" b="1" dirty="0" err="1" smtClean="0">
                  <a:solidFill>
                    <a:srgbClr val="009900"/>
                  </a:solidFill>
                  <a:latin typeface="+mn-ea"/>
                </a:rPr>
                <a:t>차음성을</a:t>
              </a:r>
              <a:r>
                <a:rPr lang="ko-KR" altLang="en-US" sz="1600" b="1" dirty="0" smtClean="0">
                  <a:solidFill>
                    <a:srgbClr val="009900"/>
                  </a:solidFill>
                  <a:latin typeface="+mn-ea"/>
                </a:rPr>
                <a:t> 향상 </a:t>
              </a:r>
              <a:r>
                <a:rPr lang="en-US" altLang="ko-KR" sz="1600" b="1" dirty="0" smtClean="0">
                  <a:solidFill>
                    <a:srgbClr val="009900"/>
                  </a:solidFill>
                  <a:latin typeface="+mn-ea"/>
                </a:rPr>
                <a:t>!! </a:t>
              </a:r>
              <a:endParaRPr lang="ko-KR" altLang="en-US" sz="1600" b="1" dirty="0">
                <a:solidFill>
                  <a:srgbClr val="009900"/>
                </a:solidFill>
                <a:latin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99992" y="5417245"/>
              <a:ext cx="3744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b="1" dirty="0" smtClean="0">
                  <a:latin typeface="+mn-ea"/>
                </a:rPr>
                <a:t>바닥충격에 의해 발생하는 북소리</a:t>
              </a:r>
              <a:r>
                <a:rPr lang="en-US" altLang="ko-KR" sz="1200" b="1" dirty="0" smtClean="0">
                  <a:latin typeface="+mn-ea"/>
                </a:rPr>
                <a:t>(</a:t>
              </a:r>
              <a:r>
                <a:rPr lang="ko-KR" altLang="en-US" sz="1200" b="1" dirty="0" smtClean="0">
                  <a:latin typeface="+mn-ea"/>
                </a:rPr>
                <a:t>자기반향 음</a:t>
              </a:r>
              <a:r>
                <a:rPr lang="en-US" altLang="ko-KR" sz="1200" b="1" dirty="0" smtClean="0">
                  <a:latin typeface="+mn-ea"/>
                </a:rPr>
                <a:t>)</a:t>
              </a:r>
              <a:r>
                <a:rPr lang="ko-KR" altLang="en-US" sz="1200" b="1" dirty="0" smtClean="0">
                  <a:latin typeface="+mn-ea"/>
                </a:rPr>
                <a:t>의</a:t>
              </a:r>
              <a:endParaRPr lang="en-US" altLang="ko-KR" sz="1200" b="1" dirty="0" smtClean="0">
                <a:latin typeface="+mn-ea"/>
              </a:endParaRPr>
            </a:p>
            <a:p>
              <a:r>
                <a:rPr lang="ko-KR" altLang="en-US" sz="1200" b="1" dirty="0" smtClean="0">
                  <a:latin typeface="+mn-ea"/>
                </a:rPr>
                <a:t>   발생원에 </a:t>
              </a:r>
              <a:r>
                <a:rPr lang="ko-KR" altLang="en-US" sz="1200" b="1" dirty="0" err="1" smtClean="0">
                  <a:latin typeface="+mn-ea"/>
                </a:rPr>
                <a:t>중량물을</a:t>
              </a:r>
              <a:r>
                <a:rPr lang="ko-KR" altLang="en-US" sz="1200" b="1" dirty="0" smtClean="0">
                  <a:latin typeface="+mn-ea"/>
                </a:rPr>
                <a:t> 두어 충격음을 감소시킵니다</a:t>
              </a:r>
              <a:r>
                <a:rPr lang="en-US" altLang="ko-KR" sz="1200" b="1" dirty="0" smtClean="0">
                  <a:latin typeface="+mn-ea"/>
                </a:rPr>
                <a:t>.</a:t>
              </a:r>
              <a:endParaRPr lang="ko-KR" altLang="en-US" sz="1200" b="1" dirty="0">
                <a:latin typeface="+mn-ea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578792" y="4293096"/>
              <a:ext cx="3921200" cy="1842269"/>
              <a:chOff x="578792" y="4335296"/>
              <a:chExt cx="3921200" cy="1842269"/>
            </a:xfrm>
          </p:grpSpPr>
          <p:pic>
            <p:nvPicPr>
              <p:cNvPr id="2056" name="Picture 8" descr="F:\에스로 시스템 플로어\제목 없음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792" y="4552382"/>
                <a:ext cx="3777184" cy="1376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97012" y="4733431"/>
                <a:ext cx="82266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err="1" smtClean="0"/>
                  <a:t>중량음</a:t>
                </a:r>
                <a:r>
                  <a:rPr lang="ko-KR" altLang="en-US" sz="800" dirty="0" smtClean="0"/>
                  <a:t> 측정기</a:t>
                </a:r>
                <a:endParaRPr lang="ko-KR" altLang="en-US" sz="8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04961" y="5536473"/>
                <a:ext cx="4924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smtClean="0"/>
                  <a:t>분석기</a:t>
                </a:r>
                <a:endParaRPr lang="ko-KR" altLang="en-US" sz="8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7585" y="5539720"/>
                <a:ext cx="4924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smtClean="0"/>
                  <a:t>분석기</a:t>
                </a:r>
                <a:endParaRPr lang="ko-KR" altLang="en-US" sz="800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750505" y="4335296"/>
                <a:ext cx="11571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b="1" dirty="0"/>
                  <a:t>슬</a:t>
                </a:r>
                <a:r>
                  <a:rPr lang="ko-KR" altLang="en-US" sz="1000" b="1" dirty="0" smtClean="0"/>
                  <a:t>라브 표면</a:t>
                </a:r>
                <a:endParaRPr lang="ko-KR" altLang="en-US" sz="10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75856" y="5536473"/>
                <a:ext cx="4924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smtClean="0"/>
                  <a:t>분석기</a:t>
                </a:r>
                <a:endParaRPr lang="ko-KR" altLang="en-US" sz="8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907704" y="4335296"/>
                <a:ext cx="11571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b="1" dirty="0" smtClean="0"/>
                  <a:t>공간마루 바닥</a:t>
                </a:r>
                <a:endParaRPr lang="ko-KR" altLang="en-US" sz="100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7824" y="4343005"/>
                <a:ext cx="15121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b="1" err="1" smtClean="0"/>
                  <a:t>에스로</a:t>
                </a:r>
                <a:r>
                  <a:rPr lang="ko-KR" altLang="en-US" sz="1000" b="1" dirty="0" smtClean="0"/>
                  <a:t> 공간마루 시스템</a:t>
                </a:r>
                <a:endParaRPr lang="ko-KR" altLang="en-US" sz="1000" b="1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262391" y="5923604"/>
                <a:ext cx="10791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rgbClr val="FF0000"/>
                    </a:solidFill>
                  </a:rPr>
                  <a:t>소음 완</a:t>
                </a:r>
                <a:r>
                  <a:rPr lang="ko-KR" altLang="en-US" sz="1000" b="1" dirty="0">
                    <a:solidFill>
                      <a:srgbClr val="FF0000"/>
                    </a:solidFill>
                  </a:rPr>
                  <a:t>전</a:t>
                </a:r>
                <a:r>
                  <a:rPr lang="ko-KR" altLang="en-US" sz="1000" b="1" dirty="0" smtClean="0">
                    <a:solidFill>
                      <a:srgbClr val="FF0000"/>
                    </a:solidFill>
                  </a:rPr>
                  <a:t>해방 </a:t>
                </a:r>
                <a:r>
                  <a:rPr lang="en-US" altLang="ko-KR" sz="1000" b="1" dirty="0" smtClean="0">
                    <a:solidFill>
                      <a:srgbClr val="FF0000"/>
                    </a:solidFill>
                  </a:rPr>
                  <a:t>!!</a:t>
                </a:r>
                <a:endParaRPr lang="ko-KR" altLang="en-US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004961" y="5931344"/>
                <a:ext cx="10118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rgbClr val="FF0000"/>
                    </a:solidFill>
                  </a:rPr>
                  <a:t>소음  </a:t>
                </a:r>
                <a:r>
                  <a:rPr lang="ko-KR" altLang="en-US" sz="1000" b="1" dirty="0" err="1" smtClean="0">
                    <a:solidFill>
                      <a:srgbClr val="FF0000"/>
                    </a:solidFill>
                  </a:rPr>
                  <a:t>매우감소</a:t>
                </a:r>
                <a:endParaRPr lang="ko-KR" altLang="en-US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40809" y="5931344"/>
                <a:ext cx="7553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rgbClr val="FF0000"/>
                    </a:solidFill>
                  </a:rPr>
                  <a:t>소음  심각</a:t>
                </a:r>
                <a:endParaRPr lang="ko-KR" altLang="en-US" sz="10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-12-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422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487136" y="980728"/>
            <a:ext cx="7784439" cy="5289855"/>
            <a:chOff x="487136" y="980728"/>
            <a:chExt cx="7784439" cy="5289855"/>
          </a:xfrm>
        </p:grpSpPr>
        <p:pic>
          <p:nvPicPr>
            <p:cNvPr id="18" name="Picture 2" descr="F:\에스로 시스템 플로어\그림140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36" y="980728"/>
              <a:ext cx="3004744" cy="528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195736" y="1988840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강력접착층</a:t>
              </a:r>
              <a:endParaRPr lang="ko-KR" altLang="en-US" sz="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91680" y="980728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chemeClr val="bg1"/>
                  </a:solidFill>
                </a:rPr>
                <a:t>전용접착제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1680" y="1196752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rgbClr val="FF0000"/>
                  </a:solidFill>
                </a:rPr>
                <a:t>주입</a:t>
              </a:r>
              <a:endParaRPr lang="ko-KR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14802" y="1556792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smtClean="0">
                  <a:solidFill>
                    <a:schemeClr val="bg1"/>
                  </a:solidFill>
                </a:rPr>
                <a:t>레벨조정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95736" y="1574873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>
                  <a:solidFill>
                    <a:schemeClr val="bg1"/>
                  </a:solidFill>
                </a:rPr>
                <a:t>접착제실링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44549" y="2529190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smtClean="0">
                  <a:solidFill>
                    <a:schemeClr val="bg1"/>
                  </a:solidFill>
                </a:rPr>
                <a:t>파티컬보드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9752" y="285293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chemeClr val="bg1"/>
                  </a:solidFill>
                </a:rPr>
                <a:t>접착제유도강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39752" y="3140968"/>
              <a:ext cx="9028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chemeClr val="bg1"/>
                  </a:solidFill>
                </a:rPr>
                <a:t>지지파이프볼트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7026" y="2745214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chemeClr val="bg1"/>
                  </a:solidFill>
                </a:rPr>
                <a:t>볼트회전방지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93639" y="4725724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b="1" dirty="0" smtClean="0"/>
                <a:t>접착제</a:t>
              </a:r>
              <a:endParaRPr lang="ko-KR" altLang="en-US" sz="8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11760" y="522978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b="1" smtClean="0"/>
                <a:t>방진고무</a:t>
              </a:r>
              <a:endParaRPr lang="ko-KR" altLang="en-US" sz="8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4352" y="5517232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b="1" dirty="0" smtClean="0"/>
                <a:t>접착제</a:t>
              </a:r>
              <a:endParaRPr lang="ko-KR" altLang="en-US" sz="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1676" y="342900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 smtClean="0">
                  <a:solidFill>
                    <a:srgbClr val="FF0000"/>
                  </a:solidFill>
                  <a:ea typeface="문체부 제목 바탕체" pitchFamily="17" charset="-127"/>
                </a:rPr>
                <a:t>내진성</a:t>
              </a:r>
              <a:endParaRPr lang="ko-KR" altLang="en-US" sz="2400" b="1" dirty="0">
                <a:solidFill>
                  <a:srgbClr val="FF0000"/>
                </a:solidFill>
                <a:ea typeface="문체부 제목 바탕체" pitchFamily="17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0502" y="377974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a typeface="문체부 제목 바탕체" pitchFamily="17" charset="-127"/>
                </a:rPr>
                <a:t>마루바닥</a:t>
              </a:r>
              <a:endParaRPr lang="ko-KR" altLang="en-US" b="1" dirty="0">
                <a:solidFill>
                  <a:schemeClr val="bg1"/>
                </a:solidFill>
                <a:ea typeface="문체부 제목 바탕체" pitchFamily="17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5729" y="403148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  <a:ea typeface="문체부 제목 바탕체" pitchFamily="17" charset="-127"/>
                </a:rPr>
                <a:t>슬라브록</a:t>
              </a:r>
              <a:endParaRPr lang="en-US" altLang="ko-KR" sz="1200" b="1" dirty="0" smtClean="0">
                <a:solidFill>
                  <a:schemeClr val="bg1"/>
                </a:solidFill>
                <a:ea typeface="문체부 제목 바탕체" pitchFamily="17" charset="-127"/>
              </a:endParaRPr>
            </a:p>
            <a:p>
              <a:r>
                <a:rPr lang="ko-KR" altLang="en-US" sz="1200" b="1" dirty="0" smtClean="0">
                  <a:solidFill>
                    <a:schemeClr val="bg1"/>
                  </a:solidFill>
                  <a:ea typeface="문체부 제목 바탕체" pitchFamily="17" charset="-127"/>
                </a:rPr>
                <a:t>  시스템</a:t>
              </a:r>
              <a:endParaRPr lang="ko-KR" altLang="en-US" sz="1200" b="1" dirty="0">
                <a:solidFill>
                  <a:schemeClr val="bg1"/>
                </a:solidFill>
                <a:ea typeface="문체부 제목 바탕체" pitchFamily="17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37268" y="1341348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>
                  <a:solidFill>
                    <a:schemeClr val="bg1"/>
                  </a:solidFill>
                </a:rPr>
                <a:t>테이프종이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81278" y="5585465"/>
              <a:ext cx="319029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dirty="0" err="1" smtClean="0"/>
                <a:t>파티컬</a:t>
              </a:r>
              <a:r>
                <a:rPr lang="ko-KR" altLang="en-US" sz="900" b="1" dirty="0" smtClean="0"/>
                <a:t> 보드는  보다 엄격한 기준의 </a:t>
              </a:r>
              <a:r>
                <a:rPr lang="ko-KR" altLang="en-US" sz="900" b="1" dirty="0" err="1" smtClean="0"/>
                <a:t>파티컬</a:t>
              </a:r>
              <a:r>
                <a:rPr lang="ko-KR" altLang="en-US" sz="900" b="1" dirty="0" smtClean="0"/>
                <a:t> 보드임</a:t>
              </a:r>
              <a:r>
                <a:rPr lang="en-US" altLang="ko-KR" sz="900" b="1" dirty="0" smtClean="0"/>
                <a:t>.</a:t>
              </a:r>
            </a:p>
            <a:p>
              <a:r>
                <a:rPr lang="en-US" altLang="ko-KR" sz="900" b="1" dirty="0" smtClean="0"/>
                <a:t>'</a:t>
              </a:r>
              <a:r>
                <a:rPr lang="ko-KR" altLang="en-US" sz="900" b="1" dirty="0" smtClean="0"/>
                <a:t>휨 강도</a:t>
              </a:r>
              <a:r>
                <a:rPr lang="en-US" altLang="ko-KR" sz="900" b="1" dirty="0" smtClean="0"/>
                <a:t>'  '</a:t>
              </a:r>
              <a:r>
                <a:rPr lang="ko-KR" altLang="en-US" sz="900" b="1" dirty="0" smtClean="0"/>
                <a:t>흡수두께 팽창률</a:t>
              </a:r>
              <a:r>
                <a:rPr lang="en-US" altLang="ko-KR" sz="900" b="1" dirty="0" smtClean="0"/>
                <a:t>' '</a:t>
              </a:r>
              <a:r>
                <a:rPr lang="ko-KR" altLang="en-US" sz="900" b="1" dirty="0" smtClean="0"/>
                <a:t>휨 파괴 하중</a:t>
              </a:r>
              <a:r>
                <a:rPr lang="en-US" altLang="ko-KR" sz="900" b="1" dirty="0" smtClean="0"/>
                <a:t>'</a:t>
              </a:r>
              <a:r>
                <a:rPr lang="ko-KR" altLang="en-US" sz="900" b="1" dirty="0" smtClean="0"/>
                <a:t> 등의 시험수치는</a:t>
              </a:r>
              <a:endParaRPr lang="en-US" altLang="ko-KR" sz="900" b="1" dirty="0" smtClean="0"/>
            </a:p>
            <a:p>
              <a:r>
                <a:rPr lang="ko-KR" altLang="en-US" sz="900" b="1" dirty="0" smtClean="0"/>
                <a:t>기준규격을 크게 웃도는 기준임</a:t>
              </a:r>
              <a:r>
                <a:rPr lang="en-US" altLang="ko-KR" sz="900" b="1" dirty="0" smtClean="0"/>
                <a:t>.</a:t>
              </a:r>
              <a:endParaRPr lang="ko-KR" altLang="en-US" sz="900" b="1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3707904" y="980728"/>
            <a:ext cx="4608512" cy="1317308"/>
            <a:chOff x="3707904" y="980728"/>
            <a:chExt cx="4608512" cy="1317308"/>
          </a:xfrm>
          <a:solidFill>
            <a:schemeClr val="bg2">
              <a:lumMod val="50000"/>
            </a:schemeClr>
          </a:solidFill>
        </p:grpSpPr>
        <p:sp>
          <p:nvSpPr>
            <p:cNvPr id="5" name="이등변 삼각형 4"/>
            <p:cNvSpPr/>
            <p:nvPr/>
          </p:nvSpPr>
          <p:spPr>
            <a:xfrm rot="12458066" flipH="1">
              <a:off x="7645051" y="1429087"/>
              <a:ext cx="502589" cy="8689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3707904" y="980728"/>
              <a:ext cx="4608512" cy="936104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r>
                <a:rPr lang="en-US" altLang="ko-KR" b="1" dirty="0" smtClean="0"/>
                <a:t>100</a:t>
              </a:r>
              <a:r>
                <a:rPr lang="ko-KR" altLang="en-US" b="1" dirty="0" smtClean="0"/>
                <a:t>년의 내구성과 사후관리의 편리함</a:t>
              </a:r>
              <a:r>
                <a:rPr lang="en-US" altLang="ko-KR" b="1" dirty="0" smtClean="0"/>
                <a:t>!!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b="1" dirty="0" smtClean="0"/>
                <a:t>지진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 </a:t>
              </a:r>
              <a:r>
                <a:rPr lang="ko-KR" altLang="en-US" b="1" dirty="0" err="1" smtClean="0"/>
                <a:t>층간소음에</a:t>
              </a:r>
              <a:r>
                <a:rPr lang="ko-KR" altLang="en-US" b="1" dirty="0" smtClean="0"/>
                <a:t> 더욱 위력적인 이유</a:t>
              </a:r>
              <a:r>
                <a:rPr lang="en-US" altLang="ko-KR" b="1" dirty="0" smtClean="0"/>
                <a:t>?</a:t>
              </a:r>
              <a:endParaRPr lang="ko-KR" altLang="en-US" b="1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65286" y="2068106"/>
            <a:ext cx="40639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/>
              <a:t>  공간마루 난방시스템만의 신기술 </a:t>
            </a:r>
            <a:r>
              <a:rPr lang="en-US" altLang="ko-KR" b="1" dirty="0" smtClean="0"/>
              <a:t>!!</a:t>
            </a:r>
          </a:p>
          <a:p>
            <a:r>
              <a:rPr lang="ko-KR" altLang="en-US" dirty="0" smtClean="0"/>
              <a:t>                                   </a:t>
            </a:r>
            <a:r>
              <a:rPr lang="ko-KR" altLang="en-US" b="1" dirty="0" smtClean="0"/>
              <a:t>슬라브고정 시스템 </a:t>
            </a:r>
            <a:r>
              <a:rPr lang="en-US" altLang="ko-KR" b="1" dirty="0" smtClean="0"/>
              <a:t>!!</a:t>
            </a:r>
            <a:endParaRPr lang="ko-KR" altLang="en-US" b="1" dirty="0"/>
          </a:p>
        </p:txBody>
      </p:sp>
      <p:grpSp>
        <p:nvGrpSpPr>
          <p:cNvPr id="50" name="그룹 49"/>
          <p:cNvGrpSpPr/>
          <p:nvPr/>
        </p:nvGrpSpPr>
        <p:grpSpPr>
          <a:xfrm>
            <a:off x="3779912" y="2779315"/>
            <a:ext cx="2469975" cy="1802391"/>
            <a:chOff x="3902225" y="3042852"/>
            <a:chExt cx="2660037" cy="1790594"/>
          </a:xfrm>
        </p:grpSpPr>
        <p:grpSp>
          <p:nvGrpSpPr>
            <p:cNvPr id="42" name="그룹 41"/>
            <p:cNvGrpSpPr/>
            <p:nvPr/>
          </p:nvGrpSpPr>
          <p:grpSpPr>
            <a:xfrm>
              <a:off x="3902226" y="3042852"/>
              <a:ext cx="2660036" cy="1790594"/>
              <a:chOff x="3856180" y="2199776"/>
              <a:chExt cx="2304256" cy="1629854"/>
            </a:xfrm>
          </p:grpSpPr>
          <p:sp>
            <p:nvSpPr>
              <p:cNvPr id="7" name="육각형 6"/>
              <p:cNvSpPr/>
              <p:nvPr/>
            </p:nvSpPr>
            <p:spPr>
              <a:xfrm rot="5400000">
                <a:off x="3820176" y="2728192"/>
                <a:ext cx="648072" cy="576064"/>
              </a:xfrm>
              <a:prstGeom prst="hexagon">
                <a:avLst/>
              </a:prstGeom>
              <a:solidFill>
                <a:srgbClr val="96A4C4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육각형 35"/>
              <p:cNvSpPr/>
              <p:nvPr/>
            </p:nvSpPr>
            <p:spPr>
              <a:xfrm rot="5400000">
                <a:off x="4396240" y="2715210"/>
                <a:ext cx="648072" cy="576064"/>
              </a:xfrm>
              <a:prstGeom prst="hexagon">
                <a:avLst/>
              </a:prstGeom>
              <a:solidFill>
                <a:srgbClr val="C49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육각형 37"/>
              <p:cNvSpPr/>
              <p:nvPr/>
            </p:nvSpPr>
            <p:spPr>
              <a:xfrm rot="5400000">
                <a:off x="4972304" y="2715210"/>
                <a:ext cx="648072" cy="576064"/>
              </a:xfrm>
              <a:prstGeom prst="hexag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육각형 38"/>
              <p:cNvSpPr/>
              <p:nvPr/>
            </p:nvSpPr>
            <p:spPr>
              <a:xfrm rot="5400000">
                <a:off x="4680012" y="3217562"/>
                <a:ext cx="648072" cy="576064"/>
              </a:xfrm>
              <a:prstGeom prst="hexagon">
                <a:avLst/>
              </a:prstGeom>
              <a:solidFill>
                <a:srgbClr val="DDB6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육각형 39"/>
              <p:cNvSpPr/>
              <p:nvPr/>
            </p:nvSpPr>
            <p:spPr>
              <a:xfrm rot="5400000">
                <a:off x="5548368" y="2728192"/>
                <a:ext cx="648072" cy="576064"/>
              </a:xfrm>
              <a:prstGeom prst="hexagon">
                <a:avLst/>
              </a:prstGeom>
              <a:solidFill>
                <a:srgbClr val="1488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육각형 40"/>
              <p:cNvSpPr/>
              <p:nvPr/>
            </p:nvSpPr>
            <p:spPr>
              <a:xfrm rot="5400000">
                <a:off x="4682005" y="2238047"/>
                <a:ext cx="652606" cy="576064"/>
              </a:xfrm>
              <a:prstGeom prst="hexagon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4808082" y="4264059"/>
              <a:ext cx="806552" cy="42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사후관리</a:t>
              </a:r>
              <a:endParaRPr lang="en-US" altLang="ko-KR" sz="1100" b="1" dirty="0" smtClean="0"/>
            </a:p>
            <a:p>
              <a:r>
                <a:rPr lang="ko-KR" altLang="en-US" sz="1100" b="1" dirty="0" smtClean="0"/>
                <a:t>    </a:t>
              </a:r>
              <a:r>
                <a:rPr lang="ko-KR" altLang="en-US" sz="1100" b="1" dirty="0" err="1" smtClean="0"/>
                <a:t>프리</a:t>
              </a:r>
              <a:endParaRPr lang="ko-KR" altLang="en-US" sz="11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99739" y="3247408"/>
              <a:ext cx="654633" cy="25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err="1" smtClean="0"/>
                <a:t>내진성</a:t>
              </a:r>
              <a:endParaRPr lang="ko-KR" altLang="en-US" sz="11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02225" y="3779748"/>
              <a:ext cx="654633" cy="25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err="1" smtClean="0"/>
                <a:t>시공성</a:t>
              </a:r>
              <a:endParaRPr lang="ko-KR" altLang="en-US" sz="11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5913" y="3787057"/>
              <a:ext cx="654633" cy="25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err="1" smtClean="0"/>
                <a:t>차음성</a:t>
              </a:r>
              <a:endParaRPr lang="ko-KR" altLang="en-US" sz="11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41582" y="3787057"/>
              <a:ext cx="654633" cy="25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 smtClean="0"/>
                <a:t>안정성</a:t>
              </a:r>
              <a:endParaRPr lang="ko-KR" altLang="en-US" sz="11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65902" y="3779748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/>
                <a:t>강 성</a:t>
              </a:r>
              <a:endParaRPr lang="ko-KR" altLang="en-US" sz="1200" b="1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572209" y="303872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0070C0"/>
                </a:solidFill>
              </a:rPr>
              <a:t>높은 내구성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00192" y="3480433"/>
            <a:ext cx="237276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·볼트 머리부분에서 접착제를 주입하는 것</a:t>
            </a:r>
            <a:endParaRPr lang="en-US" altLang="ko-KR" sz="900" dirty="0" smtClean="0"/>
          </a:p>
          <a:p>
            <a:r>
              <a:rPr lang="ko-KR" altLang="en-US" sz="900" dirty="0" smtClean="0"/>
              <a:t>만으로도 회전방지와 슬라브 고정을 동시</a:t>
            </a:r>
            <a:endParaRPr lang="en-US" altLang="ko-KR" sz="900" dirty="0" smtClean="0"/>
          </a:p>
          <a:p>
            <a:r>
              <a:rPr lang="ko-KR" altLang="en-US" sz="900" dirty="0" smtClean="0"/>
              <a:t>에 할 수 있음</a:t>
            </a:r>
            <a:r>
              <a:rPr lang="en-US" altLang="ko-KR" sz="900" dirty="0" smtClean="0"/>
              <a:t>.</a:t>
            </a:r>
          </a:p>
          <a:p>
            <a:endParaRPr lang="en-US" altLang="ko-KR" sz="900" dirty="0"/>
          </a:p>
          <a:p>
            <a:r>
              <a:rPr lang="en-US" altLang="ko-KR" sz="900" dirty="0" smtClean="0"/>
              <a:t>·</a:t>
            </a:r>
            <a:r>
              <a:rPr lang="ko-KR" altLang="en-US" sz="900" dirty="0" err="1" smtClean="0"/>
              <a:t>에스로</a:t>
            </a:r>
            <a:r>
              <a:rPr lang="ko-KR" altLang="en-US" sz="900" dirty="0" smtClean="0"/>
              <a:t> 공간마루 시스템만의 특수접착제가</a:t>
            </a:r>
            <a:endParaRPr lang="en-US" altLang="ko-KR" sz="900" dirty="0" smtClean="0"/>
          </a:p>
          <a:p>
            <a:r>
              <a:rPr lang="ko-KR" altLang="en-US" sz="900" dirty="0" smtClean="0"/>
              <a:t> 강력한 접착력과 탄성을 확보하였음</a:t>
            </a:r>
            <a:r>
              <a:rPr lang="en-US" altLang="ko-KR" sz="900" dirty="0" smtClean="0"/>
              <a:t>.</a:t>
            </a:r>
          </a:p>
          <a:p>
            <a:r>
              <a:rPr lang="ko-KR" altLang="en-US" sz="900" dirty="0" smtClean="0"/>
              <a:t>탄성유지로 인한 </a:t>
            </a:r>
            <a:r>
              <a:rPr lang="ko-KR" altLang="en-US" sz="900" dirty="0" err="1" smtClean="0"/>
              <a:t>차음성능을</a:t>
            </a:r>
            <a:r>
              <a:rPr lang="ko-KR" altLang="en-US" sz="900" dirty="0" smtClean="0"/>
              <a:t> 향상하였음</a:t>
            </a:r>
            <a:r>
              <a:rPr lang="en-US" altLang="ko-KR" sz="900" dirty="0" smtClean="0"/>
              <a:t>.</a:t>
            </a:r>
            <a:endParaRPr lang="ko-KR" altLang="en-US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3761909" y="602128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전용접착제</a:t>
            </a:r>
            <a:endParaRPr lang="ko-KR" altLang="en-US" sz="1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87408" y="15007"/>
            <a:ext cx="4545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+mn-ea"/>
              </a:rPr>
              <a:t>Ⅳ. </a:t>
            </a:r>
            <a:r>
              <a:rPr lang="ko-KR" altLang="en-US" sz="1600" b="1" dirty="0" err="1" smtClean="0">
                <a:latin typeface="+mn-ea"/>
              </a:rPr>
              <a:t>에스로</a:t>
            </a:r>
            <a:r>
              <a:rPr lang="ko-KR" altLang="en-US" sz="1600" b="1" dirty="0" smtClean="0">
                <a:latin typeface="+mn-ea"/>
              </a:rPr>
              <a:t> 공간마루 난방시스템  특징</a:t>
            </a:r>
            <a:r>
              <a:rPr lang="en-US" altLang="ko-KR" sz="1600" b="1" dirty="0" smtClean="0">
                <a:latin typeface="+mn-ea"/>
              </a:rPr>
              <a:t> 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467544" y="476672"/>
            <a:ext cx="3240360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슬라브고정  지지대의 특징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-13-</a:t>
            </a:r>
            <a:endParaRPr lang="ko-KR" altLang="en-US" dirty="0"/>
          </a:p>
        </p:txBody>
      </p:sp>
      <p:cxnSp>
        <p:nvCxnSpPr>
          <p:cNvPr id="10" name="직선 연결선 9"/>
          <p:cNvCxnSpPr/>
          <p:nvPr/>
        </p:nvCxnSpPr>
        <p:spPr>
          <a:xfrm flipH="1">
            <a:off x="2389307" y="3429000"/>
            <a:ext cx="2479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F:\제품 이미지\CAM008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086" y="3953872"/>
            <a:ext cx="3752816" cy="22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G:\에스로 시스템 플로어\작업용사진\그림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063" y="4581525"/>
            <a:ext cx="112871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76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직사각형 28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2" descr="시공 가이드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824" y="0"/>
              <a:ext cx="6156176" cy="1052736"/>
            </a:xfrm>
            <a:prstGeom prst="rect">
              <a:avLst/>
            </a:prstGeom>
            <a:noFill/>
          </p:spPr>
        </p:pic>
        <p:sp>
          <p:nvSpPr>
            <p:cNvPr id="28" name="모서리가 둥근 사각형 설명선 27"/>
            <p:cNvSpPr/>
            <p:nvPr/>
          </p:nvSpPr>
          <p:spPr>
            <a:xfrm>
              <a:off x="472962" y="548680"/>
              <a:ext cx="3666990" cy="360040"/>
            </a:xfrm>
            <a:prstGeom prst="wedgeRoundRectCallout">
              <a:avLst>
                <a:gd name="adj1" fmla="val -19575"/>
                <a:gd name="adj2" fmla="val 11921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2. </a:t>
              </a:r>
              <a:r>
                <a:rPr lang="ko-KR" altLang="en-US" sz="1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에스로</a:t>
              </a:r>
              <a:r>
                <a:rPr lang="ko-KR" alt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공간마루 난방</a:t>
              </a:r>
              <a:r>
                <a:rPr lang="ko-KR" alt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시스템  장점</a:t>
              </a:r>
              <a:endPara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567754" y="2852936"/>
              <a:ext cx="43886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심플한 작업공정과  정밀작업으로  후 공정도 원활</a:t>
              </a:r>
              <a:endParaRPr lang="en-US" altLang="ko-KR" sz="1400" b="1" dirty="0" smtClean="0"/>
            </a:p>
            <a:p>
              <a:r>
                <a:rPr lang="en-US" altLang="ko-KR" sz="1400" b="1" dirty="0"/>
                <a:t> </a:t>
              </a:r>
              <a:r>
                <a:rPr lang="en-US" altLang="ko-KR" sz="1400" b="1" dirty="0" smtClean="0"/>
                <a:t>       </a:t>
              </a:r>
              <a:r>
                <a:rPr lang="ko-KR" altLang="en-US" sz="1400" b="1" dirty="0" smtClean="0"/>
                <a:t>하여 공사기간을 단축합니다</a:t>
              </a:r>
              <a:r>
                <a:rPr lang="en-US" altLang="ko-KR" sz="1400" b="1" dirty="0" smtClean="0"/>
                <a:t>.</a:t>
              </a:r>
              <a:endParaRPr lang="ko-KR" altLang="en-US" sz="1400" dirty="0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3562402" y="2276872"/>
              <a:ext cx="45379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슬라브와  바닥재 사이에  </a:t>
              </a:r>
              <a:r>
                <a:rPr lang="ko-KR" altLang="en-US" sz="1400" b="1" dirty="0" err="1" smtClean="0"/>
                <a:t>공기층이</a:t>
              </a:r>
              <a:r>
                <a:rPr lang="ko-KR" altLang="en-US" sz="1400" b="1" dirty="0" smtClean="0"/>
                <a:t> 있어  기본적으로</a:t>
              </a:r>
              <a:endParaRPr lang="en-US" altLang="ko-KR" sz="1400" b="1" dirty="0" smtClean="0"/>
            </a:p>
            <a:p>
              <a:r>
                <a:rPr lang="ko-KR" altLang="en-US" sz="1400" b="1" dirty="0" smtClean="0"/>
                <a:t>        단열 및 </a:t>
              </a:r>
              <a:r>
                <a:rPr lang="ko-KR" altLang="en-US" sz="1400" b="1" dirty="0" err="1" smtClean="0"/>
                <a:t>차음효과가</a:t>
              </a:r>
              <a:r>
                <a:rPr lang="ko-KR" altLang="en-US" sz="1400" b="1" dirty="0" smtClean="0"/>
                <a:t> 뛰어납니다</a:t>
              </a:r>
              <a:r>
                <a:rPr lang="en-US" altLang="ko-KR" sz="1400" b="1" dirty="0" smtClean="0"/>
                <a:t>.</a:t>
              </a:r>
              <a:endParaRPr lang="ko-KR" altLang="en-US" sz="1400" dirty="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562402" y="1730980"/>
              <a:ext cx="4610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>
                  <a:latin typeface="+mn-ea"/>
                </a:rPr>
                <a:t>공간마루 바닥 설치 후</a:t>
              </a:r>
              <a:r>
                <a:rPr lang="en-US" altLang="ko-KR" sz="1400" b="1" dirty="0" smtClean="0">
                  <a:latin typeface="+mn-ea"/>
                </a:rPr>
                <a:t>,</a:t>
              </a:r>
              <a:r>
                <a:rPr lang="ko-KR" altLang="en-US" sz="1400" b="1" dirty="0" smtClean="0">
                  <a:latin typeface="+mn-ea"/>
                </a:rPr>
                <a:t>  고 품격 </a:t>
              </a:r>
              <a:r>
                <a:rPr lang="ko-KR" altLang="en-US" sz="1400" b="1" dirty="0" err="1" smtClean="0">
                  <a:latin typeface="+mn-ea"/>
                </a:rPr>
                <a:t>에스로</a:t>
              </a:r>
              <a:r>
                <a:rPr lang="ko-KR" altLang="en-US" sz="1400" b="1" dirty="0" smtClean="0">
                  <a:latin typeface="+mn-ea"/>
                </a:rPr>
                <a:t> 온수패널로</a:t>
              </a:r>
              <a:endParaRPr lang="en-US" altLang="ko-KR" sz="1400" b="1" dirty="0" smtClean="0">
                <a:latin typeface="+mn-ea"/>
              </a:endParaRPr>
            </a:p>
            <a:p>
              <a:r>
                <a:rPr lang="en-US" altLang="ko-KR" sz="1400" b="1" dirty="0">
                  <a:latin typeface="+mn-ea"/>
                </a:rPr>
                <a:t> </a:t>
              </a:r>
              <a:r>
                <a:rPr lang="en-US" altLang="ko-KR" sz="1400" b="1" dirty="0" smtClean="0">
                  <a:latin typeface="+mn-ea"/>
                </a:rPr>
                <a:t>   </a:t>
              </a:r>
              <a:r>
                <a:rPr lang="ko-KR" altLang="en-US" sz="1400" b="1" dirty="0" smtClean="0">
                  <a:latin typeface="+mn-ea"/>
                </a:rPr>
                <a:t> 난방 시공함으로써 완성도 효과가 배가됩니다</a:t>
              </a:r>
              <a:r>
                <a:rPr lang="en-US" altLang="ko-KR" sz="1400" b="1" dirty="0" smtClean="0">
                  <a:latin typeface="+mn-ea"/>
                </a:rPr>
                <a:t>.</a:t>
              </a:r>
              <a:endParaRPr lang="ko-KR" altLang="en-US" sz="1400" dirty="0">
                <a:latin typeface="+mn-ea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726612" y="1268760"/>
              <a:ext cx="2841141" cy="4968552"/>
              <a:chOff x="726612" y="1268760"/>
              <a:chExt cx="2344172" cy="4968552"/>
            </a:xfrm>
          </p:grpSpPr>
          <p:sp>
            <p:nvSpPr>
              <p:cNvPr id="3" name="직사각형 2"/>
              <p:cNvSpPr/>
              <p:nvPr/>
            </p:nvSpPr>
            <p:spPr>
              <a:xfrm>
                <a:off x="726612" y="1284581"/>
                <a:ext cx="23092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신축</a:t>
                </a:r>
                <a:r>
                  <a:rPr lang="en-US" altLang="ko-KR" sz="1600" b="1" dirty="0" smtClean="0">
                    <a:latin typeface="+mn-ea"/>
                  </a:rPr>
                  <a:t>·</a:t>
                </a:r>
                <a:r>
                  <a:rPr lang="ko-KR" altLang="en-US" sz="1600" b="1" dirty="0" err="1" smtClean="0">
                    <a:latin typeface="+mn-ea"/>
                  </a:rPr>
                  <a:t>리모델링에</a:t>
                </a:r>
                <a:r>
                  <a:rPr lang="ko-KR" altLang="en-US" sz="1600" b="1" dirty="0" smtClean="0">
                    <a:latin typeface="+mn-ea"/>
                  </a:rPr>
                  <a:t>  최적</a:t>
                </a:r>
                <a:endParaRPr lang="ko-KR" altLang="en-US" sz="1600" dirty="0">
                  <a:latin typeface="+mn-ea"/>
                </a:endParaRPr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739754" y="1812273"/>
                <a:ext cx="2304256" cy="411987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764704" y="2380151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층간 소음 완전해방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755576" y="2947530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공사기간 획기적 단축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773832" y="5852011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환경과 건강에 유익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773832" y="5252903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사후 관리비용 절감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45" name="모서리가 둥근 직사각형 44"/>
              <p:cNvSpPr/>
              <p:nvPr/>
            </p:nvSpPr>
            <p:spPr>
              <a:xfrm>
                <a:off x="764704" y="4054028"/>
                <a:ext cx="2304256" cy="43204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755576" y="3524960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검증된 품질 시스템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47" name="모서리가 둥근 직사각형 46"/>
              <p:cNvSpPr/>
              <p:nvPr/>
            </p:nvSpPr>
            <p:spPr>
              <a:xfrm>
                <a:off x="755576" y="4630092"/>
                <a:ext cx="2304256" cy="43204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784784" y="4676839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건축물 수명 연장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50" name="모서리가 둥근 직사각형 49"/>
              <p:cNvSpPr/>
              <p:nvPr/>
            </p:nvSpPr>
            <p:spPr>
              <a:xfrm>
                <a:off x="748882" y="5206156"/>
                <a:ext cx="2304256" cy="43204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767138" y="4100775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레이아웃 자유자재</a:t>
                </a:r>
                <a:endParaRPr lang="ko-KR" altLang="en-US" sz="1600" b="1" dirty="0">
                  <a:latin typeface="+mn-ea"/>
                </a:endParaRPr>
              </a:p>
            </p:txBody>
          </p:sp>
          <p:sp>
            <p:nvSpPr>
              <p:cNvPr id="54" name="모서리가 둥근 직사각형 53"/>
              <p:cNvSpPr/>
              <p:nvPr/>
            </p:nvSpPr>
            <p:spPr>
              <a:xfrm>
                <a:off x="726612" y="1268760"/>
                <a:ext cx="2304256" cy="409004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모서리가 둥근 직사각형 54"/>
              <p:cNvSpPr/>
              <p:nvPr/>
            </p:nvSpPr>
            <p:spPr>
              <a:xfrm>
                <a:off x="755576" y="2340972"/>
                <a:ext cx="2304256" cy="416912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모서리가 둥근 직사각형 64"/>
              <p:cNvSpPr/>
              <p:nvPr/>
            </p:nvSpPr>
            <p:spPr>
              <a:xfrm>
                <a:off x="758010" y="2899665"/>
                <a:ext cx="2304256" cy="434284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6" name="모서리가 둥근 직사각형 65"/>
              <p:cNvSpPr/>
              <p:nvPr/>
            </p:nvSpPr>
            <p:spPr>
              <a:xfrm>
                <a:off x="739754" y="3477964"/>
                <a:ext cx="2304256" cy="432547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모서리가 둥근 직사각형 68"/>
              <p:cNvSpPr/>
              <p:nvPr/>
            </p:nvSpPr>
            <p:spPr>
              <a:xfrm>
                <a:off x="758050" y="5805264"/>
                <a:ext cx="2304256" cy="43204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 contourW="12700"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749897" y="1845985"/>
                <a:ext cx="2286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 smtClean="0">
                    <a:latin typeface="+mn-ea"/>
                  </a:rPr>
                  <a:t>건식시공 완성도 최고</a:t>
                </a:r>
                <a:endParaRPr lang="ko-KR" altLang="en-US" sz="1600" b="1" dirty="0">
                  <a:latin typeface="+mn-ea"/>
                </a:endParaRPr>
              </a:p>
            </p:txBody>
          </p:sp>
        </p:grpSp>
        <p:sp>
          <p:nvSpPr>
            <p:cNvPr id="71" name="직사각형 70"/>
            <p:cNvSpPr/>
            <p:nvPr/>
          </p:nvSpPr>
          <p:spPr>
            <a:xfrm>
              <a:off x="3567754" y="3429000"/>
              <a:ext cx="45326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공간마루 난방시스템은 재질부터 </a:t>
              </a:r>
              <a:r>
                <a:rPr lang="en-US" altLang="ko-KR" sz="1400" b="1" dirty="0" smtClean="0"/>
                <a:t>KS</a:t>
              </a:r>
              <a:r>
                <a:rPr lang="ko-KR" altLang="en-US" sz="1400" b="1" dirty="0" smtClean="0"/>
                <a:t>규격과 </a:t>
              </a:r>
              <a:r>
                <a:rPr lang="en-US" altLang="ko-KR" sz="1400" b="1" dirty="0" smtClean="0"/>
                <a:t>ISO</a:t>
              </a:r>
              <a:r>
                <a:rPr lang="ko-KR" altLang="en-US" sz="1400" b="1" dirty="0" smtClean="0"/>
                <a:t>인증을 통과한 이미 검증된 시스템입니다</a:t>
              </a:r>
              <a:r>
                <a:rPr lang="en-US" altLang="ko-KR" sz="1400" b="1" dirty="0" smtClean="0"/>
                <a:t>.</a:t>
              </a:r>
              <a:endParaRPr lang="ko-KR" altLang="en-US" sz="1400" dirty="0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562401" y="1196752"/>
              <a:ext cx="44470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>
                  <a:latin typeface="+mn-ea"/>
                </a:rPr>
                <a:t>신축 시 몰탈 시공 없이 슬라브 위에 바로 </a:t>
              </a:r>
              <a:r>
                <a:rPr lang="ko-KR" altLang="en-US" sz="1400" b="1" dirty="0" err="1" smtClean="0">
                  <a:latin typeface="+mn-ea"/>
                </a:rPr>
                <a:t>에스로</a:t>
              </a:r>
              <a:r>
                <a:rPr lang="ko-KR" altLang="en-US" sz="1400" b="1" dirty="0" smtClean="0">
                  <a:latin typeface="+mn-ea"/>
                </a:rPr>
                <a:t> </a:t>
              </a:r>
              <a:endParaRPr lang="en-US" altLang="ko-KR" sz="1400" b="1" dirty="0" smtClean="0">
                <a:latin typeface="+mn-ea"/>
              </a:endParaRPr>
            </a:p>
            <a:p>
              <a:r>
                <a:rPr lang="en-US" altLang="ko-KR" sz="1400" b="1" dirty="0">
                  <a:latin typeface="+mn-ea"/>
                </a:rPr>
                <a:t> </a:t>
              </a:r>
              <a:r>
                <a:rPr lang="en-US" altLang="ko-KR" sz="1400" b="1" dirty="0" smtClean="0">
                  <a:latin typeface="+mn-ea"/>
                </a:rPr>
                <a:t>    </a:t>
              </a:r>
              <a:r>
                <a:rPr lang="ko-KR" altLang="en-US" sz="1400" b="1" dirty="0" smtClean="0">
                  <a:latin typeface="+mn-ea"/>
                </a:rPr>
                <a:t>공간마루 난방시스템을 시공하기에 최적입니다</a:t>
              </a:r>
              <a:r>
                <a:rPr lang="en-US" altLang="ko-KR" sz="1400" b="1" dirty="0" smtClean="0">
                  <a:latin typeface="+mn-ea"/>
                </a:rPr>
                <a:t>.</a:t>
              </a:r>
              <a:r>
                <a:rPr lang="ko-KR" altLang="en-US" sz="1400" b="1" dirty="0" smtClean="0">
                  <a:latin typeface="+mn-ea"/>
                </a:rPr>
                <a:t> 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3562401" y="3986480"/>
              <a:ext cx="45326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천장에 수평으로 설치한 보와 기둥이 천장을 받치는 구조로 레이아웃을 자유롭게 변경할 수 있습니다</a:t>
              </a:r>
              <a:r>
                <a:rPr lang="en-US" altLang="ko-KR" sz="1400" b="1" dirty="0" smtClean="0"/>
                <a:t>.</a:t>
              </a:r>
              <a:endParaRPr lang="ko-KR" altLang="en-US" sz="1400" dirty="0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3567754" y="4584506"/>
              <a:ext cx="46766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건축물 하중이 적고 배관</a:t>
              </a:r>
              <a:r>
                <a:rPr lang="en-US" altLang="ko-KR" sz="1400" b="1" dirty="0" smtClean="0"/>
                <a:t>,</a:t>
              </a:r>
              <a:r>
                <a:rPr lang="ko-KR" altLang="en-US" sz="1400" b="1" dirty="0" smtClean="0"/>
                <a:t> 배선을 묻지 않기 때문에 </a:t>
              </a:r>
              <a:endParaRPr lang="en-US" altLang="ko-KR" sz="1400" b="1" dirty="0" smtClean="0"/>
            </a:p>
            <a:p>
              <a:r>
                <a:rPr lang="en-US" altLang="ko-KR" sz="1400" b="1" dirty="0"/>
                <a:t> </a:t>
              </a:r>
              <a:r>
                <a:rPr lang="en-US" altLang="ko-KR" sz="1400" b="1" dirty="0" smtClean="0"/>
                <a:t>       </a:t>
              </a:r>
              <a:r>
                <a:rPr lang="ko-KR" altLang="en-US" sz="1400" b="1" dirty="0" smtClean="0"/>
                <a:t>건물의 손상 없이 보수가 용이하여 수명이 연장됩니다</a:t>
              </a:r>
              <a:r>
                <a:rPr lang="en-US" altLang="ko-KR" sz="1400" b="1" dirty="0" smtClean="0"/>
                <a:t>.</a:t>
              </a:r>
              <a:endParaRPr lang="ko-KR" altLang="en-US" sz="1400" b="1" dirty="0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3567754" y="5786100"/>
              <a:ext cx="47486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smtClean="0"/>
                <a:t>습식시공으로 시멘트에 난방열을 가하지 않고 건식온수패널의 복사열로 난방을 하므로 건강에 유익합니다</a:t>
              </a:r>
              <a:r>
                <a:rPr lang="en-US" altLang="ko-KR" sz="1400" b="1" dirty="0" smtClean="0"/>
                <a:t>.</a:t>
              </a:r>
              <a:r>
                <a:rPr lang="ko-KR" altLang="en-US" sz="1400" b="1" dirty="0" smtClean="0"/>
                <a:t> </a:t>
              </a:r>
              <a:endParaRPr lang="ko-KR" altLang="en-US" sz="1400" b="1" dirty="0"/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3567754" y="5210037"/>
              <a:ext cx="45326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ko-KR" altLang="en-US" sz="1400" b="1" dirty="0" err="1" smtClean="0"/>
                <a:t>노후된</a:t>
              </a:r>
              <a:r>
                <a:rPr lang="ko-KR" altLang="en-US" sz="1400" b="1" dirty="0" smtClean="0"/>
                <a:t> 배관을 건물의 손상 없이 철거 및 교체를 쉽</a:t>
              </a:r>
              <a:r>
                <a:rPr lang="ko-KR" altLang="en-US" sz="1400" b="1" dirty="0"/>
                <a:t>게</a:t>
              </a:r>
              <a:r>
                <a:rPr lang="ko-KR" altLang="en-US" sz="1400" b="1" dirty="0" smtClean="0"/>
                <a:t> 할 수 있어 유지 보수 비용이 적게 듭니다</a:t>
              </a:r>
              <a:r>
                <a:rPr lang="en-US" altLang="ko-KR" sz="1400" b="1" dirty="0" smtClean="0"/>
                <a:t>.</a:t>
              </a:r>
              <a:endParaRPr lang="ko-KR" altLang="en-US" sz="1400" b="1" dirty="0"/>
            </a:p>
          </p:txBody>
        </p:sp>
      </p:grpSp>
      <p:sp>
        <p:nvSpPr>
          <p:cNvPr id="3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-14-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F:\에스로 시스템 플로어\자료사진\flow10_pic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77044"/>
            <a:ext cx="1776000" cy="12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에스로 시스템 플로어\자료사진\flow09_pic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659" y="4680095"/>
            <a:ext cx="1777949" cy="12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시공사진\시공사진\디카사진\상계동 주택\600\CAM005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564" y="4680094"/>
            <a:ext cx="1782834" cy="12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시공사진\시공사진\디카사진\상계동 주택\600\CAM007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4680094"/>
            <a:ext cx="1790463" cy="121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시공사진\시공사진\디카사진\상계동 주택\600\CAM007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2526"/>
            <a:ext cx="1776000" cy="12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시공사진\시공사진\디카사진\상계동 주택\600\CAM0066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368" y="2942527"/>
            <a:ext cx="1795978" cy="12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시공사진\시공사진\디카사진\상계동 주택\600\CAM007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1102" y="2922106"/>
            <a:ext cx="1782106" cy="12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시공사진\시공사진\디카사진\상계동 주택\600\CAM007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032" y="1266644"/>
            <a:ext cx="1776000" cy="12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시공사진\시공사진\디카사진\상계동 주택\600\CAM0069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032" y="2923825"/>
            <a:ext cx="1776000" cy="122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시공사진\시공사진\디카사진\상계동 주택\600\CAM006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2552" y="1266644"/>
            <a:ext cx="1776020" cy="123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시공사진\시공사진\디카사진\상계동 주택\600\CAM0069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369" y="1266644"/>
            <a:ext cx="1795977" cy="12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시공사진\시공사진\디카사진\상계동 주택\600\CAM0069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4396" y="1246410"/>
            <a:ext cx="1777820" cy="12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시공 가이드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sp>
        <p:nvSpPr>
          <p:cNvPr id="12" name="모서리가 둥근 사각형 설명선 11"/>
          <p:cNvSpPr/>
          <p:nvPr/>
        </p:nvSpPr>
        <p:spPr>
          <a:xfrm>
            <a:off x="472962" y="476672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공간마루 구조 시공순서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1229" y="2508419"/>
            <a:ext cx="139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보드 구멍 뚫기</a:t>
            </a:r>
            <a:endParaRPr lang="ko-KR" altLang="en-US" sz="1200" b="1" dirty="0"/>
          </a:p>
        </p:txBody>
      </p:sp>
      <p:sp>
        <p:nvSpPr>
          <p:cNvPr id="3" name="오른쪽 화살표 2"/>
          <p:cNvSpPr/>
          <p:nvPr/>
        </p:nvSpPr>
        <p:spPr>
          <a:xfrm>
            <a:off x="2487353" y="177281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>
            <a:off x="4425086" y="177281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6370089" y="177281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DB67D"/>
              </a:solidFill>
            </a:endParaRPr>
          </a:p>
        </p:txBody>
      </p:sp>
      <p:sp>
        <p:nvSpPr>
          <p:cNvPr id="21" name="오른쪽 화살표 20"/>
          <p:cNvSpPr/>
          <p:nvPr/>
        </p:nvSpPr>
        <p:spPr>
          <a:xfrm>
            <a:off x="2476425" y="337341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>
            <a:off x="4425873" y="337341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른쪽 화살표 22"/>
          <p:cNvSpPr/>
          <p:nvPr/>
        </p:nvSpPr>
        <p:spPr>
          <a:xfrm>
            <a:off x="6370088" y="337341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오른쪽 화살표 23"/>
          <p:cNvSpPr/>
          <p:nvPr/>
        </p:nvSpPr>
        <p:spPr>
          <a:xfrm>
            <a:off x="2480726" y="5103549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화살표 24"/>
          <p:cNvSpPr/>
          <p:nvPr/>
        </p:nvSpPr>
        <p:spPr>
          <a:xfrm>
            <a:off x="4425084" y="5103549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516216" y="2492896"/>
            <a:ext cx="1831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기준선 맞추어 보드 놓기</a:t>
            </a:r>
            <a:endParaRPr lang="ko-KR" alt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99992" y="2503929"/>
            <a:ext cx="187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지지각</a:t>
            </a:r>
            <a:r>
              <a:rPr lang="en-US" altLang="ko-KR" sz="1200" b="1" dirty="0" smtClean="0"/>
              <a:t>/</a:t>
            </a:r>
            <a:r>
              <a:rPr lang="ko-KR" altLang="en-US" sz="1200" b="1" dirty="0" smtClean="0"/>
              <a:t>보강타입 붙이기</a:t>
            </a:r>
            <a:endParaRPr lang="ko-KR" alt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87145" y="4161389"/>
            <a:ext cx="159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바닥에 보드 시공</a:t>
            </a:r>
            <a:endParaRPr lang="ko-KR" alt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831337" y="4148450"/>
            <a:ext cx="139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기준레벨 맞</a:t>
            </a:r>
            <a:r>
              <a:rPr lang="ko-KR" altLang="en-US" sz="1200" b="1" dirty="0"/>
              <a:t>추</a:t>
            </a:r>
            <a:r>
              <a:rPr lang="ko-KR" altLang="en-US" sz="1200" b="1" dirty="0" smtClean="0"/>
              <a:t>기</a:t>
            </a:r>
            <a:endParaRPr lang="ko-KR" alt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699038" y="4161389"/>
            <a:ext cx="1672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중간부분 </a:t>
            </a:r>
            <a:r>
              <a:rPr lang="ko-KR" altLang="en-US" sz="1200" b="1" smtClean="0"/>
              <a:t>레벨 맞추기</a:t>
            </a:r>
            <a:endParaRPr lang="ko-KR" alt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11560" y="5905754"/>
            <a:ext cx="1910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기준선 </a:t>
            </a:r>
            <a:r>
              <a:rPr lang="ko-KR" altLang="en-US" sz="1200" b="1" smtClean="0"/>
              <a:t>맞추어  보드 절단</a:t>
            </a:r>
            <a:endParaRPr lang="ko-KR" alt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615564" y="5905754"/>
            <a:ext cx="176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바닥보드의 고정</a:t>
            </a:r>
            <a:endParaRPr lang="ko-KR" alt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583503" y="5900045"/>
            <a:ext cx="1835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바닥 점검</a:t>
            </a:r>
            <a:endParaRPr lang="ko-KR" alt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456719" y="5890753"/>
            <a:ext cx="1835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레벨확인 및 접착제 주입</a:t>
            </a:r>
            <a:endParaRPr lang="ko-KR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130733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①</a:t>
            </a:r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640073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2607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③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214" y="12666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④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568" y="29249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⑤</a:t>
            </a:r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33480" y="29249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⑥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82607" y="29249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⑦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16" y="29249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⑧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89654" y="46531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⑨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33480" y="46531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⑩</a:t>
            </a:r>
            <a:endParaRPr lang="ko-KR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582607" y="46438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⑪</a:t>
            </a:r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516214" y="46531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⑫</a:t>
            </a:r>
            <a:endParaRPr lang="ko-KR" altLang="en-US" dirty="0"/>
          </a:p>
        </p:txBody>
      </p:sp>
      <p:sp>
        <p:nvSpPr>
          <p:cNvPr id="52" name="오른쪽 화살표 51"/>
          <p:cNvSpPr/>
          <p:nvPr/>
        </p:nvSpPr>
        <p:spPr>
          <a:xfrm>
            <a:off x="6358609" y="5103549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-15-</a:t>
            </a:r>
            <a:endParaRPr lang="ko-KR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83568" y="2504281"/>
            <a:ext cx="1820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기준선</a:t>
            </a:r>
            <a:r>
              <a:rPr lang="en-US" altLang="ko-KR" sz="1200" b="1" dirty="0" smtClean="0"/>
              <a:t>/</a:t>
            </a:r>
            <a:r>
              <a:rPr lang="ko-KR" altLang="en-US" sz="1200" b="1" dirty="0" smtClean="0"/>
              <a:t>먹줄표시</a:t>
            </a:r>
            <a:endParaRPr lang="ko-KR" altLang="en-US" sz="12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605329" y="4150453"/>
            <a:ext cx="159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2</a:t>
            </a:r>
            <a:r>
              <a:rPr lang="ko-KR" altLang="en-US" sz="1200" b="1" dirty="0" smtClean="0"/>
              <a:t>열 </a:t>
            </a:r>
            <a:r>
              <a:rPr lang="en-US" altLang="ko-KR" sz="1200" b="1" dirty="0" smtClean="0"/>
              <a:t>3</a:t>
            </a:r>
            <a:r>
              <a:rPr lang="ko-KR" altLang="en-US" sz="1200" b="1" dirty="0" smtClean="0"/>
              <a:t>열 보드 시공</a:t>
            </a:r>
            <a:endParaRPr lang="ko-KR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F:\시공사진\시공사진\디카사진\괴산 전원주택\600-1\CAM0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38" y="4803647"/>
            <a:ext cx="1764802" cy="12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시공사진\시공사진\디카사진\괴산 전원주택\600-1\CAM00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073" y="3019394"/>
            <a:ext cx="1764802" cy="121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시공사진\시공사진\디카사진\괴산 전원주택\600\CAM001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39" y="1259253"/>
            <a:ext cx="1764803" cy="12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시공사진\시공사진\디카사진\괴산 전원주택\600-1\CAM001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72" y="3007003"/>
            <a:ext cx="1764802" cy="12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시공사진\시공사진\디카사진\괴산 전원주택\600-1\CAM001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4" y="1269403"/>
            <a:ext cx="1764802" cy="12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시공사진\시공사진\디카사진\괴산 전원주택\600\CAM001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073" y="1257440"/>
            <a:ext cx="1764802" cy="12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시공 가이드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sp>
        <p:nvSpPr>
          <p:cNvPr id="12" name="모서리가 둥근 사각형 설명선 11"/>
          <p:cNvSpPr/>
          <p:nvPr/>
        </p:nvSpPr>
        <p:spPr>
          <a:xfrm>
            <a:off x="472962" y="476672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에스로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구돌 시공순서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5008" y="2524055"/>
            <a:ext cx="139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패널 설치 시작</a:t>
            </a:r>
            <a:endParaRPr lang="ko-KR" altLang="en-US" sz="1200" b="1" dirty="0"/>
          </a:p>
        </p:txBody>
      </p:sp>
      <p:sp>
        <p:nvSpPr>
          <p:cNvPr id="3" name="오른쪽 화살표 2"/>
          <p:cNvSpPr/>
          <p:nvPr/>
        </p:nvSpPr>
        <p:spPr>
          <a:xfrm>
            <a:off x="2487353" y="177281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6370089" y="177281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DB67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1338" y="2524055"/>
            <a:ext cx="139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구돌 설치</a:t>
            </a:r>
            <a:endParaRPr lang="ko-KR" alt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00192" y="252405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주관</a:t>
            </a:r>
            <a:r>
              <a:rPr lang="en-US" altLang="ko-KR" sz="1200" b="1" dirty="0" smtClean="0"/>
              <a:t>(</a:t>
            </a:r>
            <a:r>
              <a:rPr lang="ko-KR" altLang="en-US" sz="1200" b="1" dirty="0" err="1" smtClean="0"/>
              <a:t>입수관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연결</a:t>
            </a:r>
            <a:endParaRPr lang="ko-KR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40073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6214" y="12666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④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 descr="F:\시공사진\시공사진\디카사진\괴산 전원주택\600\CAM002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805" y="1268760"/>
            <a:ext cx="1741997" cy="12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시공사진\시공사진\디카사진\괴산 전원주택\600-1\CAM001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554" y="4805812"/>
            <a:ext cx="1751135" cy="12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시공사진\시공사진\디카사진\괴산 전원주택\600-1\CAM002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896" y="4805812"/>
            <a:ext cx="1764802" cy="12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시공사진\시공사진\디카사진\괴산 전원주택\600-1\CAM0024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4" y="4801482"/>
            <a:ext cx="1764802" cy="12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시공사진\시공사진\디카사진\괴산 전원주택\600-1\CAM0019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915" y="3027275"/>
            <a:ext cx="1764802" cy="12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오른쪽 화살표 18"/>
          <p:cNvSpPr/>
          <p:nvPr/>
        </p:nvSpPr>
        <p:spPr>
          <a:xfrm>
            <a:off x="4427984" y="1753977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594805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③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062" name="Picture 14" descr="F:\시공사진\시공사진\디카사진\괴산 전원주택\600-1\CAM002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805" y="3019394"/>
            <a:ext cx="1741997" cy="12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오른쪽 화살표 62"/>
          <p:cNvSpPr/>
          <p:nvPr/>
        </p:nvSpPr>
        <p:spPr>
          <a:xfrm>
            <a:off x="2476019" y="344879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87259" y="30296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⑤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40073" y="30179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⑥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94805" y="30070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⑦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33915" y="301526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⑧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5005" y="48014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⑨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23589" y="48014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⑩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574111" y="47863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⑪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16214" y="47863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⑫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3" name="오른쪽 화살표 72"/>
          <p:cNvSpPr/>
          <p:nvPr/>
        </p:nvSpPr>
        <p:spPr>
          <a:xfrm>
            <a:off x="4427984" y="3402585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오른쪽 화살표 73"/>
          <p:cNvSpPr/>
          <p:nvPr/>
        </p:nvSpPr>
        <p:spPr>
          <a:xfrm>
            <a:off x="6370089" y="3402585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오른쪽 화살표 74"/>
          <p:cNvSpPr/>
          <p:nvPr/>
        </p:nvSpPr>
        <p:spPr>
          <a:xfrm>
            <a:off x="2474119" y="5227384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오른쪽 화살표 75"/>
          <p:cNvSpPr/>
          <p:nvPr/>
        </p:nvSpPr>
        <p:spPr>
          <a:xfrm>
            <a:off x="4425873" y="5212225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오른쪽 화살표 76"/>
          <p:cNvSpPr/>
          <p:nvPr/>
        </p:nvSpPr>
        <p:spPr>
          <a:xfrm>
            <a:off x="6339938" y="5212225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4781860" y="2512735"/>
            <a:ext cx="139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구돌 설치</a:t>
            </a:r>
            <a:endParaRPr lang="ko-KR" altLang="en-US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2731844" y="4261098"/>
            <a:ext cx="159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본관 연결</a:t>
            </a:r>
            <a:endParaRPr lang="ko-KR" altLang="en-US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497820" y="426000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주관</a:t>
            </a:r>
            <a:r>
              <a:rPr lang="en-US" altLang="ko-KR" sz="1200" b="1" dirty="0" smtClean="0"/>
              <a:t>(</a:t>
            </a:r>
            <a:r>
              <a:rPr lang="ko-KR" altLang="en-US" sz="1200" b="1" dirty="0" err="1" smtClean="0"/>
              <a:t>환수관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연결</a:t>
            </a:r>
            <a:endParaRPr lang="ko-KR" altLang="en-US" sz="12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4655410" y="4261098"/>
            <a:ext cx="159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본관 연결</a:t>
            </a:r>
            <a:endParaRPr lang="ko-KR" altLang="en-US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516216" y="4272638"/>
            <a:ext cx="184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절단형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필요시</a:t>
            </a:r>
            <a:r>
              <a:rPr lang="ko-KR" altLang="en-US" sz="1200" b="1" dirty="0" smtClean="0"/>
              <a:t> 절단 연결</a:t>
            </a:r>
            <a:endParaRPr lang="ko-KR" altLang="en-US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882755" y="6032321"/>
            <a:ext cx="1411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채움판</a:t>
            </a:r>
            <a:r>
              <a:rPr lang="ko-KR" altLang="en-US" sz="1200" b="1" dirty="0" smtClean="0"/>
              <a:t> 설치 </a:t>
            </a:r>
            <a:endParaRPr lang="ko-KR" altLang="en-US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627784" y="6021288"/>
            <a:ext cx="187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 본관 연결 마무리</a:t>
            </a:r>
            <a:endParaRPr lang="ko-KR" alt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4501047" y="6021288"/>
            <a:ext cx="1869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 구돌 설치 후 최종 점검</a:t>
            </a:r>
            <a:endParaRPr lang="ko-KR" altLang="en-US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6581425" y="6034583"/>
            <a:ext cx="159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 구돌 설치 완료</a:t>
            </a:r>
            <a:endParaRPr lang="ko-KR" altLang="en-US" sz="1200" b="1" dirty="0"/>
          </a:p>
        </p:txBody>
      </p:sp>
      <p:sp>
        <p:nvSpPr>
          <p:cNvPr id="88" name="직사각형 8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-16-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751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</a:rPr>
              <a:t>-17-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제품 이미지\A4표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3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08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77"/>
          <p:cNvSpPr>
            <a:spLocks noChangeShapeType="1"/>
          </p:cNvSpPr>
          <p:nvPr/>
        </p:nvSpPr>
        <p:spPr bwMode="auto">
          <a:xfrm>
            <a:off x="9180513" y="429418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428625" y="476672"/>
            <a:ext cx="8358188" cy="5832053"/>
            <a:chOff x="428625" y="476672"/>
            <a:chExt cx="8358188" cy="5832053"/>
          </a:xfrm>
        </p:grpSpPr>
        <p:sp>
          <p:nvSpPr>
            <p:cNvPr id="11" name="직사각형 10"/>
            <p:cNvSpPr/>
            <p:nvPr/>
          </p:nvSpPr>
          <p:spPr bwMode="auto">
            <a:xfrm>
              <a:off x="428625" y="1071563"/>
              <a:ext cx="8358188" cy="5235575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174" name="TextBox 34"/>
            <p:cNvSpPr txBox="1">
              <a:spLocks noChangeArrowheads="1"/>
            </p:cNvSpPr>
            <p:nvPr/>
          </p:nvSpPr>
          <p:spPr bwMode="auto">
            <a:xfrm>
              <a:off x="785813" y="1285875"/>
              <a:ext cx="72866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인체의 동맥</a:t>
              </a:r>
              <a:r>
                <a:rPr lang="en-US" altLang="ko-KR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,</a:t>
              </a:r>
              <a:r>
                <a:rPr lang="ko-KR" altLang="en-US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정맥이 되는 주관</a:t>
              </a:r>
              <a:r>
                <a:rPr lang="en-US" altLang="ko-KR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(6Ø)</a:t>
              </a:r>
              <a:r>
                <a:rPr lang="ko-KR" altLang="en-US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을 통한 온수는 모세혈관과 같은</a:t>
              </a:r>
              <a:endParaRPr lang="en-US" altLang="ko-KR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endParaRPr>
            </a:p>
            <a:p>
              <a:pPr eaLnBrk="1" hangingPunct="1"/>
              <a:r>
                <a:rPr lang="ko-KR" altLang="en-US" dirty="0" err="1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분지관</a:t>
              </a:r>
              <a:r>
                <a:rPr lang="en-US" altLang="ko-KR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(3Ø)</a:t>
              </a:r>
              <a:r>
                <a:rPr lang="ko-KR" altLang="en-US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을 통하여 온수가 골고루 빠르게 순환하는 원리입니다</a:t>
              </a:r>
              <a:r>
                <a:rPr lang="en-US" altLang="ko-KR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.</a:t>
              </a:r>
              <a:endParaRPr lang="ko-KR" altLang="en-US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  <p:grpSp>
          <p:nvGrpSpPr>
            <p:cNvPr id="7175" name="그룹 32"/>
            <p:cNvGrpSpPr>
              <a:grpSpLocks/>
            </p:cNvGrpSpPr>
            <p:nvPr/>
          </p:nvGrpSpPr>
          <p:grpSpPr bwMode="auto">
            <a:xfrm>
              <a:off x="714375" y="2143125"/>
              <a:ext cx="7500938" cy="4165600"/>
              <a:chOff x="1548293" y="2997200"/>
              <a:chExt cx="5995610" cy="3311525"/>
            </a:xfrm>
          </p:grpSpPr>
          <p:pic>
            <p:nvPicPr>
              <p:cNvPr id="7177" name="Picture 5" descr="C:\Documents and Settings\Administrator\바탕 화면\공유파일\임시방\홈페이지\모세혈관사진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8633" y="3213100"/>
                <a:ext cx="2176326" cy="25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왼쪽/오른쪽 화살표 14"/>
              <p:cNvSpPr/>
              <p:nvPr/>
            </p:nvSpPr>
            <p:spPr bwMode="auto">
              <a:xfrm rot="974326">
                <a:off x="4229505" y="4209996"/>
                <a:ext cx="823524" cy="287739"/>
              </a:xfrm>
              <a:prstGeom prst="left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cxnSp>
            <p:nvCxnSpPr>
              <p:cNvPr id="17" name="직선 연결선 16"/>
              <p:cNvCxnSpPr/>
              <p:nvPr/>
            </p:nvCxnSpPr>
            <p:spPr bwMode="auto">
              <a:xfrm flipH="1" flipV="1">
                <a:off x="2997391" y="3213005"/>
                <a:ext cx="134505" cy="2877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 bwMode="auto">
              <a:xfrm flipV="1">
                <a:off x="1979723" y="3284939"/>
                <a:ext cx="0" cy="2890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/>
              <p:cNvCxnSpPr/>
              <p:nvPr/>
            </p:nvCxnSpPr>
            <p:spPr bwMode="auto">
              <a:xfrm flipH="1">
                <a:off x="2555809" y="5157768"/>
                <a:ext cx="144656" cy="215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/>
              <p:cNvCxnSpPr/>
              <p:nvPr/>
            </p:nvCxnSpPr>
            <p:spPr bwMode="auto">
              <a:xfrm flipV="1">
                <a:off x="3997293" y="3284939"/>
                <a:ext cx="0" cy="215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83" name="TextBox 23"/>
              <p:cNvSpPr txBox="1">
                <a:spLocks noChangeArrowheads="1"/>
              </p:cNvSpPr>
              <p:nvPr/>
            </p:nvSpPr>
            <p:spPr bwMode="auto">
              <a:xfrm>
                <a:off x="1548293" y="5805488"/>
                <a:ext cx="1039386" cy="195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1000">
                    <a:latin typeface="맑은 고딕" pitchFamily="50" charset="-127"/>
                    <a:ea typeface="맑은 고딕" pitchFamily="50" charset="-127"/>
                  </a:rPr>
                  <a:t>혈액이 흐르는 방향</a:t>
                </a:r>
              </a:p>
            </p:txBody>
          </p:sp>
          <p:sp>
            <p:nvSpPr>
              <p:cNvPr id="7184" name="TextBox 24"/>
              <p:cNvSpPr txBox="1">
                <a:spLocks noChangeArrowheads="1"/>
              </p:cNvSpPr>
              <p:nvPr/>
            </p:nvSpPr>
            <p:spPr bwMode="auto">
              <a:xfrm>
                <a:off x="1835612" y="3068638"/>
                <a:ext cx="332111" cy="18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900">
                    <a:latin typeface="맑은 고딕" pitchFamily="50" charset="-127"/>
                    <a:ea typeface="맑은 고딕" pitchFamily="50" charset="-127"/>
                  </a:rPr>
                  <a:t>동맥</a:t>
                </a:r>
              </a:p>
            </p:txBody>
          </p:sp>
          <p:sp>
            <p:nvSpPr>
              <p:cNvPr id="7185" name="TextBox 25"/>
              <p:cNvSpPr txBox="1">
                <a:spLocks noChangeArrowheads="1"/>
              </p:cNvSpPr>
              <p:nvPr/>
            </p:nvSpPr>
            <p:spPr bwMode="auto">
              <a:xfrm>
                <a:off x="3780178" y="3068638"/>
                <a:ext cx="332111" cy="18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900">
                    <a:latin typeface="맑은 고딕" pitchFamily="50" charset="-127"/>
                    <a:ea typeface="맑은 고딕" pitchFamily="50" charset="-127"/>
                  </a:rPr>
                  <a:t>정맥</a:t>
                </a:r>
              </a:p>
            </p:txBody>
          </p:sp>
          <p:sp>
            <p:nvSpPr>
              <p:cNvPr id="7186" name="TextBox 26"/>
              <p:cNvSpPr txBox="1">
                <a:spLocks noChangeArrowheads="1"/>
              </p:cNvSpPr>
              <p:nvPr/>
            </p:nvSpPr>
            <p:spPr bwMode="auto">
              <a:xfrm>
                <a:off x="2772178" y="2997200"/>
                <a:ext cx="516618" cy="18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900">
                    <a:latin typeface="맑은 고딕" pitchFamily="50" charset="-127"/>
                    <a:ea typeface="맑은 고딕" pitchFamily="50" charset="-127"/>
                  </a:rPr>
                  <a:t>모세혈관</a:t>
                </a:r>
              </a:p>
            </p:txBody>
          </p:sp>
          <p:sp>
            <p:nvSpPr>
              <p:cNvPr id="7187" name="TextBox 27"/>
              <p:cNvSpPr txBox="1">
                <a:spLocks noChangeArrowheads="1"/>
              </p:cNvSpPr>
              <p:nvPr/>
            </p:nvSpPr>
            <p:spPr bwMode="auto">
              <a:xfrm>
                <a:off x="2411839" y="5372100"/>
                <a:ext cx="516618" cy="18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900">
                    <a:latin typeface="맑은 고딕" pitchFamily="50" charset="-127"/>
                    <a:ea typeface="맑은 고딕" pitchFamily="50" charset="-127"/>
                  </a:rPr>
                  <a:t>조직세포</a:t>
                </a:r>
              </a:p>
            </p:txBody>
          </p:sp>
          <p:sp>
            <p:nvSpPr>
              <p:cNvPr id="7188" name="TextBox 35"/>
              <p:cNvSpPr txBox="1">
                <a:spLocks noChangeArrowheads="1"/>
              </p:cNvSpPr>
              <p:nvPr/>
            </p:nvSpPr>
            <p:spPr bwMode="auto">
              <a:xfrm>
                <a:off x="4356404" y="4221163"/>
                <a:ext cx="516618" cy="18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900" b="1">
                    <a:latin typeface="맑은 고딕" pitchFamily="50" charset="-127"/>
                    <a:ea typeface="맑은 고딕" pitchFamily="50" charset="-127"/>
                  </a:rPr>
                  <a:t>병렬순환</a:t>
                </a:r>
              </a:p>
            </p:txBody>
          </p:sp>
          <p:grpSp>
            <p:nvGrpSpPr>
              <p:cNvPr id="7189" name="그룹 43"/>
              <p:cNvGrpSpPr>
                <a:grpSpLocks/>
              </p:cNvGrpSpPr>
              <p:nvPr/>
            </p:nvGrpSpPr>
            <p:grpSpPr bwMode="auto">
              <a:xfrm>
                <a:off x="5148263" y="3068638"/>
                <a:ext cx="2395640" cy="3240087"/>
                <a:chOff x="1619418" y="2996952"/>
                <a:chExt cx="2396781" cy="3240360"/>
              </a:xfrm>
            </p:grpSpPr>
            <p:cxnSp>
              <p:nvCxnSpPr>
                <p:cNvPr id="29" name="직선 연결선 28"/>
                <p:cNvCxnSpPr/>
                <p:nvPr/>
              </p:nvCxnSpPr>
              <p:spPr bwMode="auto">
                <a:xfrm flipH="1" flipV="1">
                  <a:off x="3131346" y="3213271"/>
                  <a:ext cx="71093" cy="36096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94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2843808" y="2996952"/>
                  <a:ext cx="492448" cy="183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/>
                  <a:r>
                    <a:rPr lang="ko-KR" altLang="en-US" sz="900">
                      <a:latin typeface="맑은 고딕" pitchFamily="50" charset="-127"/>
                      <a:ea typeface="맑은 고딕" pitchFamily="50" charset="-127"/>
                    </a:rPr>
                    <a:t>분지관</a:t>
                  </a:r>
                </a:p>
              </p:txBody>
            </p:sp>
            <p:sp>
              <p:nvSpPr>
                <p:cNvPr id="719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2123728" y="5589240"/>
                  <a:ext cx="415502" cy="230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/>
                  <a:r>
                    <a:rPr lang="ko-KR" altLang="en-US" sz="900" b="1">
                      <a:latin typeface="맑은 고딕" pitchFamily="50" charset="-127"/>
                      <a:ea typeface="맑은 고딕" pitchFamily="50" charset="-127"/>
                    </a:rPr>
                    <a:t>주관</a:t>
                  </a:r>
                </a:p>
              </p:txBody>
            </p:sp>
            <p:cxnSp>
              <p:nvCxnSpPr>
                <p:cNvPr id="32" name="직선 연결선 31"/>
                <p:cNvCxnSpPr>
                  <a:stCxn id="7195" idx="1"/>
                </p:cNvCxnSpPr>
                <p:nvPr/>
              </p:nvCxnSpPr>
              <p:spPr bwMode="auto">
                <a:xfrm flipH="1" flipV="1">
                  <a:off x="1619352" y="5516642"/>
                  <a:ext cx="503998" cy="1867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197" name="Picture 26" descr="C:\Documents and Settings\Administrator\바탕 화면\공유파일\임시방\보일러설비책홍보최종\타입별 사진\습식바닥재1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66784">
                  <a:off x="1619672" y="3212976"/>
                  <a:ext cx="2396527" cy="3024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직선 연결선 29"/>
                <p:cNvCxnSpPr/>
                <p:nvPr/>
              </p:nvCxnSpPr>
              <p:spPr bwMode="auto">
                <a:xfrm flipH="1" flipV="1">
                  <a:off x="2050987" y="3286474"/>
                  <a:ext cx="72362" cy="3584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99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1763688" y="3068960"/>
                  <a:ext cx="492448" cy="1957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/>
                  <a:r>
                    <a:rPr lang="ko-KR" altLang="en-US" sz="1000">
                      <a:solidFill>
                        <a:srgbClr val="FF0000"/>
                      </a:solidFill>
                      <a:latin typeface="맑은 고딕" pitchFamily="50" charset="-127"/>
                      <a:ea typeface="맑은 고딕" pitchFamily="50" charset="-127"/>
                    </a:rPr>
                    <a:t>입수</a:t>
                  </a:r>
                  <a:endParaRPr lang="ko-KR" altLang="en-US" sz="800">
                    <a:solidFill>
                      <a:srgbClr val="FF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2561" name="TextBox 30"/>
                <p:cNvSpPr txBox="1">
                  <a:spLocks noChangeArrowheads="1"/>
                </p:cNvSpPr>
                <p:nvPr/>
              </p:nvSpPr>
              <p:spPr bwMode="auto">
                <a:xfrm flipH="1">
                  <a:off x="3420795" y="5228878"/>
                  <a:ext cx="502729" cy="1956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000" b="1" dirty="0">
                      <a:solidFill>
                        <a:srgbClr val="0086EA"/>
                      </a:solidFill>
                      <a:latin typeface="맑은 고딕" pitchFamily="50" charset="-127"/>
                      <a:ea typeface="맑은 고딕" pitchFamily="50" charset="-127"/>
                    </a:rPr>
                    <a:t>환수</a:t>
                  </a:r>
                </a:p>
              </p:txBody>
            </p:sp>
            <p:cxnSp>
              <p:nvCxnSpPr>
                <p:cNvPr id="39" name="직선 연결선 38"/>
                <p:cNvCxnSpPr>
                  <a:stCxn id="22561" idx="0"/>
                </p:cNvCxnSpPr>
                <p:nvPr/>
              </p:nvCxnSpPr>
              <p:spPr bwMode="auto">
                <a:xfrm rot="5400000" flipH="1" flipV="1">
                  <a:off x="3654591" y="4959945"/>
                  <a:ext cx="286502" cy="25136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190" name="Picture 29" descr="C:\Documents and Settings\Administrator\바탕 화면\공유파일\임시방\모세혈관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51" y="4724400"/>
                <a:ext cx="647659" cy="681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줄무늬가 있는 오른쪽 화살표 52"/>
              <p:cNvSpPr/>
              <p:nvPr/>
            </p:nvSpPr>
            <p:spPr bwMode="auto">
              <a:xfrm rot="480502">
                <a:off x="4009982" y="4954584"/>
                <a:ext cx="210639" cy="215804"/>
              </a:xfrm>
              <a:prstGeom prst="stripedRightArrow">
                <a:avLst/>
              </a:prstGeom>
              <a:solidFill>
                <a:srgbClr val="FE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54" name="줄무늬가 있는 오른쪽 화살표 53"/>
              <p:cNvSpPr/>
              <p:nvPr/>
            </p:nvSpPr>
            <p:spPr bwMode="auto">
              <a:xfrm rot="480502">
                <a:off x="4874112" y="5027781"/>
                <a:ext cx="210639" cy="215804"/>
              </a:xfrm>
              <a:prstGeom prst="stripedRightArrow">
                <a:avLst/>
              </a:prstGeom>
              <a:solidFill>
                <a:srgbClr val="FE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28625" y="476672"/>
              <a:ext cx="3285745" cy="405977"/>
              <a:chOff x="428625" y="357188"/>
              <a:chExt cx="4535488" cy="525462"/>
            </a:xfrm>
          </p:grpSpPr>
          <p:pic>
            <p:nvPicPr>
              <p:cNvPr id="7172" name="Picture 25" descr="C:\Documents and Settings\Administrator\바탕 화면\공유파일\임시방\홈페이지\타이틀2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25" y="357188"/>
                <a:ext cx="4535488" cy="525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6" name="TextBox 25"/>
              <p:cNvSpPr txBox="1">
                <a:spLocks noChangeArrowheads="1"/>
              </p:cNvSpPr>
              <p:nvPr/>
            </p:nvSpPr>
            <p:spPr bwMode="auto">
              <a:xfrm>
                <a:off x="1033548" y="357188"/>
                <a:ext cx="3854226" cy="478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b="1" dirty="0" err="1" smtClean="0">
                    <a:solidFill>
                      <a:schemeClr val="bg1"/>
                    </a:solidFill>
                    <a:latin typeface="+mn-ea"/>
                    <a:ea typeface="+mn-ea"/>
                  </a:rPr>
                  <a:t>에스로</a:t>
                </a:r>
                <a:r>
                  <a:rPr lang="ko-KR" altLang="en-US" b="1" dirty="0" smtClean="0">
                    <a:solidFill>
                      <a:schemeClr val="bg1"/>
                    </a:solidFill>
                    <a:latin typeface="+mn-ea"/>
                    <a:ea typeface="+mn-ea"/>
                  </a:rPr>
                  <a:t> 시스템의 원리는</a:t>
                </a:r>
                <a:r>
                  <a:rPr lang="en-US" altLang="ko-KR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?</a:t>
                </a:r>
                <a:endParaRPr lang="ko-KR" altLang="en-US" b="1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-18-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054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80513" cy="6858000"/>
            <a:chOff x="0" y="0"/>
            <a:chExt cx="9180513" cy="6858000"/>
          </a:xfrm>
        </p:grpSpPr>
        <p:pic>
          <p:nvPicPr>
            <p:cNvPr id="16" name="Picture 25" descr="C:\Documents and Settings\Administrator\바탕 화면\공유파일\임시방\홈페이지\타이틀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476672"/>
              <a:ext cx="3285745" cy="405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4" name="그룹 13"/>
            <p:cNvGrpSpPr>
              <a:grpSpLocks/>
            </p:cNvGrpSpPr>
            <p:nvPr/>
          </p:nvGrpSpPr>
          <p:grpSpPr bwMode="auto">
            <a:xfrm>
              <a:off x="500063" y="476672"/>
              <a:ext cx="8680450" cy="5809828"/>
              <a:chOff x="500063" y="476672"/>
              <a:chExt cx="8680450" cy="5809828"/>
            </a:xfrm>
          </p:grpSpPr>
          <p:sp>
            <p:nvSpPr>
              <p:cNvPr id="8195" name="Line 77"/>
              <p:cNvSpPr>
                <a:spLocks noChangeShapeType="1"/>
              </p:cNvSpPr>
              <p:nvPr/>
            </p:nvSpPr>
            <p:spPr bwMode="auto">
              <a:xfrm>
                <a:off x="9180513" y="4294188"/>
                <a:ext cx="0" cy="358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8198" name="그룹 18"/>
              <p:cNvGrpSpPr>
                <a:grpSpLocks/>
              </p:cNvGrpSpPr>
              <p:nvPr/>
            </p:nvGrpSpPr>
            <p:grpSpPr bwMode="auto">
              <a:xfrm>
                <a:off x="500063" y="1214438"/>
                <a:ext cx="8072437" cy="5072062"/>
                <a:chOff x="971600" y="1556792"/>
                <a:chExt cx="7129463" cy="4534322"/>
              </a:xfrm>
            </p:grpSpPr>
            <p:pic>
              <p:nvPicPr>
                <p:cNvPr id="8199" name="Picture 10" descr="C:\Documents and Settings\Administrator\바탕 화면\공유파일\임시방\홈페이지\고무재질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0625" y="2419797"/>
                  <a:ext cx="4370388" cy="345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0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03350" y="1770509"/>
                  <a:ext cx="5251759" cy="369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/>
                  <a:r>
                    <a:rPr lang="en-US" altLang="ko-KR" dirty="0">
                      <a:solidFill>
                        <a:srgbClr val="FF9900"/>
                      </a:solidFill>
                      <a:latin typeface="HY동녘B" pitchFamily="18" charset="-127"/>
                      <a:ea typeface="HY동녘B" pitchFamily="18" charset="-127"/>
                    </a:rPr>
                    <a:t>“</a:t>
                  </a:r>
                  <a:r>
                    <a:rPr lang="en-US" altLang="ko-KR" dirty="0">
                      <a:latin typeface="HY동녘B" pitchFamily="18" charset="-127"/>
                      <a:ea typeface="HY동녘B" pitchFamily="18" charset="-127"/>
                    </a:rPr>
                    <a:t> </a:t>
                  </a:r>
                  <a:r>
                    <a:rPr lang="ko-KR" altLang="en-US" dirty="0">
                      <a:solidFill>
                        <a:srgbClr val="FF9900"/>
                      </a:solidFill>
                      <a:latin typeface="HY동녘B" pitchFamily="18" charset="-127"/>
                      <a:ea typeface="HY동녘B" pitchFamily="18" charset="-127"/>
                    </a:rPr>
                    <a:t>업계최초 온수난방 배관용 </a:t>
                  </a:r>
                  <a:r>
                    <a:rPr lang="en-US" altLang="ko-KR" dirty="0">
                      <a:solidFill>
                        <a:srgbClr val="FF9900"/>
                      </a:solidFill>
                      <a:latin typeface="HY동녘B" pitchFamily="18" charset="-127"/>
                      <a:ea typeface="HY동녘B" pitchFamily="18" charset="-127"/>
                    </a:rPr>
                    <a:t>EPDM</a:t>
                  </a:r>
                  <a:r>
                    <a:rPr lang="ko-KR" altLang="en-US" dirty="0">
                      <a:solidFill>
                        <a:srgbClr val="FF9900"/>
                      </a:solidFill>
                      <a:latin typeface="HY동녘B" pitchFamily="18" charset="-127"/>
                      <a:ea typeface="HY동녘B" pitchFamily="18" charset="-127"/>
                    </a:rPr>
                    <a:t>고무 채택</a:t>
                  </a:r>
                  <a:r>
                    <a:rPr lang="en-US" altLang="ko-KR" dirty="0">
                      <a:latin typeface="HY동녘B" pitchFamily="18" charset="-127"/>
                      <a:ea typeface="HY동녘B" pitchFamily="18" charset="-127"/>
                    </a:rPr>
                    <a:t> </a:t>
                  </a:r>
                  <a:r>
                    <a:rPr lang="en-US" altLang="ko-KR" dirty="0">
                      <a:solidFill>
                        <a:srgbClr val="FF9900"/>
                      </a:solidFill>
                      <a:latin typeface="HY동녘B" pitchFamily="18" charset="-127"/>
                      <a:ea typeface="HY동녘B" pitchFamily="18" charset="-127"/>
                    </a:rPr>
                    <a:t>”</a:t>
                  </a:r>
                  <a:endParaRPr lang="ko-KR" altLang="en-US" dirty="0">
                    <a:solidFill>
                      <a:srgbClr val="FF9900"/>
                    </a:solidFill>
                    <a:latin typeface="HY동녘B" pitchFamily="18" charset="-127"/>
                    <a:ea typeface="HY동녘B" pitchFamily="18" charset="-127"/>
                  </a:endParaRPr>
                </a:p>
              </p:txBody>
            </p:sp>
            <p:sp>
              <p:nvSpPr>
                <p:cNvPr id="820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1547813" y="2130872"/>
                  <a:ext cx="4941887" cy="231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/>
                  <a:r>
                    <a:rPr lang="en-US" altLang="ko-KR" sz="900">
                      <a:latin typeface="맑은 고딕" pitchFamily="50" charset="-127"/>
                      <a:ea typeface="맑은 고딕" pitchFamily="50" charset="-127"/>
                    </a:rPr>
                    <a:t>EPDM</a:t>
                  </a:r>
                  <a:r>
                    <a:rPr lang="ko-KR" altLang="en-US" sz="900">
                      <a:latin typeface="맑은 고딕" pitchFamily="50" charset="-127"/>
                      <a:ea typeface="맑은 고딕" pitchFamily="50" charset="-127"/>
                    </a:rPr>
                    <a:t>고무는 견고한 고분자 구조를 갖춤으로 인해 물리적 성질 및 내성이 매우 우수합니다</a:t>
                  </a:r>
                  <a:r>
                    <a:rPr lang="en-US" altLang="ko-KR" sz="900">
                      <a:latin typeface="맑은 고딕" pitchFamily="50" charset="-127"/>
                      <a:ea typeface="맑은 고딕" pitchFamily="50" charset="-127"/>
                    </a:rPr>
                    <a:t>.</a:t>
                  </a:r>
                  <a:endParaRPr lang="ko-KR" altLang="en-US" sz="900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8202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460501" y="4220022"/>
                  <a:ext cx="2103437" cy="1511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2286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휴먼옛체" pitchFamily="18" charset="-127"/>
                      <a:ea typeface="휴먼옛체" pitchFamily="18" charset="-127"/>
                    </a:defRPr>
                  </a:lvl9pPr>
                </a:lstStyle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우수한 내후성</a:t>
                  </a:r>
                  <a:r>
                    <a:rPr lang="en-US" altLang="ko-KR" sz="1200" b="1">
                      <a:latin typeface="맑은 고딕" pitchFamily="50" charset="-127"/>
                      <a:ea typeface="맑은 고딕" pitchFamily="50" charset="-127"/>
                    </a:rPr>
                    <a:t>, </a:t>
                  </a: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내오존성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내열 </a:t>
                  </a:r>
                  <a:r>
                    <a:rPr lang="en-US" altLang="ko-KR" sz="1200" b="1">
                      <a:latin typeface="맑은 고딕" pitchFamily="50" charset="-127"/>
                      <a:ea typeface="맑은 고딕" pitchFamily="50" charset="-127"/>
                    </a:rPr>
                    <a:t>/ </a:t>
                  </a: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내한성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열전도성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접합의 신뢰성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뛰어난 신장율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내화학성</a:t>
                  </a:r>
                  <a:r>
                    <a:rPr lang="en-US" altLang="ko-KR" sz="1200" b="1">
                      <a:latin typeface="맑은 고딕" pitchFamily="50" charset="-127"/>
                      <a:ea typeface="맑은 고딕" pitchFamily="50" charset="-127"/>
                    </a:rPr>
                    <a:t>, </a:t>
                  </a: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내구성</a:t>
                  </a:r>
                  <a:endParaRPr lang="en-US" altLang="ko-KR" sz="1200" b="1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600"/>
                    </a:lnSpc>
                    <a:buFontTx/>
                    <a:buAutoNum type="arabicPeriod"/>
                  </a:pPr>
                  <a:r>
                    <a:rPr lang="ko-KR" altLang="en-US" sz="1200" b="1">
                      <a:latin typeface="맑은 고딕" pitchFamily="50" charset="-127"/>
                      <a:ea typeface="맑은 고딕" pitchFamily="50" charset="-127"/>
                    </a:rPr>
                    <a:t>환경 친화성</a:t>
                  </a:r>
                </a:p>
              </p:txBody>
            </p:sp>
            <p:grpSp>
              <p:nvGrpSpPr>
                <p:cNvPr id="8203" name="그룹 19"/>
                <p:cNvGrpSpPr>
                  <a:grpSpLocks/>
                </p:cNvGrpSpPr>
                <p:nvPr/>
              </p:nvGrpSpPr>
              <p:grpSpPr bwMode="auto">
                <a:xfrm>
                  <a:off x="1259681" y="2491916"/>
                  <a:ext cx="2304306" cy="1511441"/>
                  <a:chOff x="1259305" y="2637594"/>
                  <a:chExt cx="2304633" cy="1510722"/>
                </a:xfrm>
              </p:grpSpPr>
              <p:pic>
                <p:nvPicPr>
                  <p:cNvPr id="8205" name="Picture 11" descr="C:\Documents and Settings\Administrator\바탕 화면\공유파일\임시방\홈페이지\고무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03341" y="2782076"/>
                    <a:ext cx="2071697" cy="12946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" name="모서리가 둥근 직사각형 16"/>
                  <p:cNvSpPr/>
                  <p:nvPr/>
                </p:nvSpPr>
                <p:spPr bwMode="auto">
                  <a:xfrm>
                    <a:off x="1257243" y="2637718"/>
                    <a:ext cx="2306711" cy="1510722"/>
                  </a:xfrm>
                  <a:prstGeom prst="round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/>
                  </a:p>
                </p:txBody>
              </p:sp>
            </p:grpSp>
            <p:sp>
              <p:nvSpPr>
                <p:cNvPr id="24" name="직사각형 23"/>
                <p:cNvSpPr/>
                <p:nvPr/>
              </p:nvSpPr>
              <p:spPr>
                <a:xfrm>
                  <a:off x="971600" y="1556792"/>
                  <a:ext cx="7129463" cy="4534322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8197" name="TextBox 22"/>
              <p:cNvSpPr txBox="1">
                <a:spLocks noChangeArrowheads="1"/>
              </p:cNvSpPr>
              <p:nvPr/>
            </p:nvSpPr>
            <p:spPr bwMode="auto">
              <a:xfrm>
                <a:off x="779982" y="476672"/>
                <a:ext cx="292893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혈관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(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배관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)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의 재질 및 특성</a:t>
                </a: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-19-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9582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8" name="Picture 4" descr="F:\에스로 시스템 플로어\조선일보-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370255">
              <a:off x="247105" y="1081994"/>
              <a:ext cx="4988681" cy="35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9572" y="4725144"/>
              <a:ext cx="334837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정부는 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2015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년 </a:t>
              </a:r>
              <a:r>
                <a:rPr lang="ko-KR" altLang="en-US" sz="1400" b="1" dirty="0" err="1" smtClean="0">
                  <a:solidFill>
                    <a:srgbClr val="FF0000"/>
                  </a:solidFill>
                  <a:latin typeface="+mn-ea"/>
                </a:rPr>
                <a:t>부터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500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가구 이상은</a:t>
              </a:r>
              <a:endParaRPr lang="en-US" altLang="ko-KR" sz="1400" b="1" dirty="0" smtClean="0">
                <a:solidFill>
                  <a:srgbClr val="FF0000"/>
                </a:solidFill>
                <a:latin typeface="+mn-ea"/>
              </a:endParaRPr>
            </a:p>
            <a:p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이중 바닥구조 의무화를 추진한다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.</a:t>
              </a:r>
            </a:p>
            <a:p>
              <a:r>
                <a:rPr lang="ko-KR" altLang="en-US" sz="1400" b="1" dirty="0" smtClean="0">
                  <a:latin typeface="+mn-ea"/>
                </a:rPr>
                <a:t>초기 건축 비용 더 들지만 </a:t>
              </a:r>
              <a:r>
                <a:rPr lang="en-US" altLang="ko-KR" sz="1400" b="1" dirty="0" smtClean="0">
                  <a:latin typeface="+mn-ea"/>
                </a:rPr>
                <a:t>..</a:t>
              </a:r>
            </a:p>
            <a:p>
              <a:r>
                <a:rPr lang="ko-KR" altLang="en-US" sz="1400" b="1" dirty="0" smtClean="0">
                  <a:latin typeface="+mn-ea"/>
                </a:rPr>
                <a:t>재건축 필요 없어 더 경제적이다</a:t>
              </a:r>
              <a:r>
                <a:rPr lang="en-US" altLang="ko-KR" sz="1400" b="1" dirty="0" smtClean="0">
                  <a:latin typeface="+mn-ea"/>
                </a:rPr>
                <a:t>.</a:t>
              </a:r>
            </a:p>
            <a:p>
              <a:r>
                <a:rPr lang="ko-KR" altLang="en-US" sz="1400" b="1" dirty="0" smtClean="0">
                  <a:latin typeface="+mn-ea"/>
                </a:rPr>
                <a:t>이중 바닥으로 보수 쉽고 </a:t>
              </a:r>
              <a:r>
                <a:rPr lang="ko-KR" altLang="en-US" sz="1400" b="1" dirty="0" err="1" smtClean="0">
                  <a:latin typeface="+mn-ea"/>
                </a:rPr>
                <a:t>취양</a:t>
              </a:r>
              <a:r>
                <a:rPr lang="en-US" altLang="ko-KR" sz="1400" b="1" dirty="0" smtClean="0">
                  <a:latin typeface="+mn-ea"/>
                </a:rPr>
                <a:t>·</a:t>
              </a:r>
              <a:r>
                <a:rPr lang="ko-KR" altLang="en-US" sz="1400" b="1" dirty="0" err="1" smtClean="0">
                  <a:latin typeface="+mn-ea"/>
                </a:rPr>
                <a:t>가족수</a:t>
              </a:r>
              <a:r>
                <a:rPr lang="en-US" altLang="ko-KR" sz="1400" b="1" dirty="0">
                  <a:latin typeface="+mn-ea"/>
                </a:rPr>
                <a:t>·</a:t>
              </a:r>
              <a:r>
                <a:rPr lang="ko-KR" altLang="en-US" sz="1400" b="1" dirty="0" smtClean="0">
                  <a:latin typeface="+mn-ea"/>
                </a:rPr>
                <a:t>주거문화에 따라 내부구조  쉽게 </a:t>
              </a:r>
              <a:r>
                <a:rPr lang="ko-KR" altLang="en-US" sz="1400" b="1" dirty="0" err="1" smtClean="0">
                  <a:latin typeface="+mn-ea"/>
                </a:rPr>
                <a:t>바꿀수</a:t>
              </a:r>
              <a:endParaRPr lang="en-US" altLang="ko-KR" sz="1400" b="1" dirty="0" smtClean="0">
                <a:latin typeface="+mn-ea"/>
              </a:endParaRPr>
            </a:p>
            <a:p>
              <a:r>
                <a:rPr lang="ko-KR" altLang="en-US" sz="1400" b="1" dirty="0" smtClean="0">
                  <a:latin typeface="+mn-ea"/>
                </a:rPr>
                <a:t>있어 </a:t>
              </a:r>
              <a:r>
                <a:rPr lang="en-US" altLang="ko-KR" sz="1400" b="1" dirty="0" smtClean="0">
                  <a:latin typeface="+mn-ea"/>
                </a:rPr>
                <a:t>..</a:t>
              </a:r>
              <a:r>
                <a:rPr lang="ko-KR" altLang="en-US" sz="1400" b="1" dirty="0" smtClean="0">
                  <a:latin typeface="+mn-ea"/>
                </a:rPr>
                <a:t> 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364088" y="1556792"/>
              <a:ext cx="3312368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b="1" dirty="0" smtClean="0">
                  <a:latin typeface="+mn-ea"/>
                </a:rPr>
                <a:t>건물의 뼈대가 되는 콘크리트는 이미 </a:t>
              </a:r>
              <a:r>
                <a:rPr lang="en-US" altLang="ko-KR" sz="1400" b="1" dirty="0" smtClean="0">
                  <a:latin typeface="+mn-ea"/>
                </a:rPr>
                <a:t>100</a:t>
              </a:r>
              <a:r>
                <a:rPr lang="ko-KR" altLang="en-US" sz="1400" b="1" dirty="0" smtClean="0">
                  <a:latin typeface="+mn-ea"/>
                </a:rPr>
                <a:t>년도 버틸 수 있는 수준이다</a:t>
              </a:r>
              <a:r>
                <a:rPr lang="en-US" altLang="ko-KR" sz="1400" b="1" dirty="0" smtClean="0">
                  <a:latin typeface="+mn-ea"/>
                </a:rPr>
                <a:t>. </a:t>
              </a:r>
            </a:p>
            <a:p>
              <a:r>
                <a:rPr lang="ko-KR" altLang="en-US" sz="1400" b="1" dirty="0" smtClean="0">
                  <a:latin typeface="+mn-ea"/>
                </a:rPr>
                <a:t>하지만 내부의 배선이나 배관 수명은 </a:t>
              </a:r>
              <a:r>
                <a:rPr lang="en-US" altLang="ko-KR" sz="1400" b="1" dirty="0" smtClean="0">
                  <a:latin typeface="+mn-ea"/>
                </a:rPr>
                <a:t>30~40</a:t>
              </a:r>
              <a:r>
                <a:rPr lang="ko-KR" altLang="en-US" sz="1400" b="1" dirty="0" smtClean="0">
                  <a:latin typeface="+mn-ea"/>
                </a:rPr>
                <a:t>년이 고작이다</a:t>
              </a:r>
              <a:r>
                <a:rPr lang="en-US" altLang="ko-KR" sz="1400" b="1" dirty="0" smtClean="0">
                  <a:latin typeface="+mn-ea"/>
                </a:rPr>
                <a:t>. </a:t>
              </a:r>
            </a:p>
            <a:p>
              <a:r>
                <a:rPr lang="ko-KR" altLang="en-US" sz="1400" b="1" dirty="0" smtClean="0">
                  <a:latin typeface="+mn-ea"/>
                </a:rPr>
                <a:t>이 설비가 낡고 손상되면서 거주자들이 불편함을 느껴 재건축을 요구하는 일이 많다</a:t>
              </a:r>
              <a:r>
                <a:rPr lang="en-US" altLang="ko-KR" sz="1400" b="1" dirty="0" smtClean="0">
                  <a:latin typeface="+mn-ea"/>
                </a:rPr>
                <a:t>.</a:t>
              </a:r>
            </a:p>
            <a:p>
              <a:r>
                <a:rPr lang="ko-KR" altLang="en-US" sz="1400" b="1" dirty="0" err="1" smtClean="0">
                  <a:solidFill>
                    <a:srgbClr val="FF0000"/>
                  </a:solidFill>
                  <a:latin typeface="+mn-ea"/>
                </a:rPr>
                <a:t>국토부는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 쉽게 내부구조를 바꿀 수 있는데 초점</a:t>
              </a:r>
              <a:r>
                <a:rPr lang="ko-KR" altLang="en-US" sz="1400" b="1" dirty="0" smtClean="0">
                  <a:latin typeface="+mn-ea"/>
                </a:rPr>
                <a:t>을 두어 </a:t>
              </a:r>
              <a:r>
                <a:rPr lang="ko-KR" altLang="en-US" sz="1400" b="1" dirty="0" err="1" smtClean="0">
                  <a:latin typeface="+mn-ea"/>
                </a:rPr>
                <a:t>기둥식</a:t>
              </a:r>
              <a:r>
                <a:rPr lang="ko-KR" altLang="en-US" sz="1400" b="1" dirty="0" smtClean="0">
                  <a:latin typeface="+mn-ea"/>
                </a:rPr>
                <a:t> 구조로 집을 짓고</a:t>
              </a:r>
              <a:r>
                <a:rPr lang="en-US" altLang="ko-KR" sz="1400" b="1" dirty="0" smtClean="0">
                  <a:latin typeface="+mn-ea"/>
                </a:rPr>
                <a:t>, </a:t>
              </a:r>
              <a:r>
                <a:rPr lang="ko-KR" altLang="en-US" sz="1400" b="1" dirty="0" err="1" smtClean="0">
                  <a:latin typeface="+mn-ea"/>
                </a:rPr>
                <a:t>한가구에</a:t>
              </a:r>
              <a:r>
                <a:rPr lang="ko-KR" altLang="en-US" sz="1400" b="1" dirty="0" smtClean="0">
                  <a:latin typeface="+mn-ea"/>
                </a:rPr>
                <a:t> 설치한 벽은 쉽게 짓고 부술 수 있는 형태로 만든다</a:t>
              </a:r>
              <a:r>
                <a:rPr lang="en-US" altLang="ko-KR" sz="1400" b="1" dirty="0" smtClean="0">
                  <a:latin typeface="+mn-ea"/>
                </a:rPr>
                <a:t>.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427984" y="4539727"/>
              <a:ext cx="410445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등급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(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최우수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)</a:t>
              </a:r>
              <a:r>
                <a:rPr lang="ko-KR" altLang="en-US" sz="1400" b="1" dirty="0" smtClean="0">
                  <a:solidFill>
                    <a:srgbClr val="FF0000"/>
                  </a:solidFill>
                  <a:latin typeface="+mn-ea"/>
                </a:rPr>
                <a:t>을 받으려면 바닥을 이중으로 만들어 각종 배관과 배선을 넣을 수 있는 공간을 둬야 한다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n-ea"/>
                </a:rPr>
                <a:t>.</a:t>
              </a:r>
              <a:r>
                <a:rPr lang="en-US" altLang="ko-KR" sz="1400" b="1" dirty="0" smtClean="0">
                  <a:latin typeface="+mn-ea"/>
                </a:rPr>
                <a:t> </a:t>
              </a:r>
              <a:r>
                <a:rPr lang="ko-KR" altLang="en-US" sz="1400" b="1" dirty="0" smtClean="0">
                  <a:latin typeface="+mn-ea"/>
                </a:rPr>
                <a:t>바닥만 열면 배관 등을 교체할 수 있도록 하는 것이다</a:t>
              </a:r>
              <a:r>
                <a:rPr lang="en-US" altLang="ko-KR" sz="1400" b="1" dirty="0" smtClean="0">
                  <a:latin typeface="+mn-ea"/>
                </a:rPr>
                <a:t>. </a:t>
              </a:r>
              <a:r>
                <a:rPr lang="ko-KR" altLang="en-US" sz="1400" b="1" dirty="0" smtClean="0">
                  <a:latin typeface="+mn-ea"/>
                </a:rPr>
                <a:t>기존에는 시멘트와 함께 배관</a:t>
              </a:r>
              <a:r>
                <a:rPr lang="en-US" altLang="ko-KR" sz="1400" b="1" dirty="0" smtClean="0">
                  <a:latin typeface="+mn-ea"/>
                </a:rPr>
                <a:t>·</a:t>
              </a:r>
              <a:r>
                <a:rPr lang="ko-KR" altLang="en-US" sz="1400" b="1" dirty="0" smtClean="0">
                  <a:latin typeface="+mn-ea"/>
                </a:rPr>
                <a:t>배선을 묻기 때문에</a:t>
              </a:r>
              <a:r>
                <a:rPr lang="en-US" altLang="ko-KR" sz="1400" b="1" dirty="0" smtClean="0">
                  <a:latin typeface="+mn-ea"/>
                </a:rPr>
                <a:t>, </a:t>
              </a:r>
              <a:r>
                <a:rPr lang="ko-KR" altLang="en-US" sz="1400" b="1" dirty="0" smtClean="0">
                  <a:latin typeface="+mn-ea"/>
                </a:rPr>
                <a:t>보수를 위해서는 바닥이나 벽을 파내야 했다</a:t>
              </a:r>
              <a:r>
                <a:rPr lang="en-US" altLang="ko-KR" sz="1400" b="1" dirty="0" smtClean="0">
                  <a:latin typeface="+mn-ea"/>
                </a:rPr>
                <a:t>.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95536" y="476672"/>
              <a:ext cx="837118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ko-KR" sz="2400" b="1" i="0" u="none" strike="noStrike" cap="none" spc="0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"100</a:t>
              </a:r>
              <a:r>
                <a:rPr kumimoji="1" lang="ko-KR" sz="2400" b="1" i="0" u="none" strike="noStrike" cap="none" spc="0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년 동안 재건축을 하지 않아도 문제없는 아파트가 </a:t>
              </a:r>
              <a:endParaRPr kumimoji="1" lang="en-US" altLang="ko-KR" sz="2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굴림" pitchFamily="50" charset="-127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                                             </a:t>
              </a:r>
              <a:r>
                <a:rPr kumimoji="1" lang="ko-KR" sz="2400" b="1" i="0" u="none" strike="noStrike" cap="none" spc="0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나온다면 어떨까</a:t>
              </a:r>
              <a:r>
                <a:rPr kumimoji="1" lang="ko-KR" altLang="ko-KR" sz="2400" b="1" i="0" u="none" strike="noStrike" cap="none" spc="0" normalizeH="0" baseline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?”</a:t>
              </a:r>
              <a:endParaRPr lang="ko-KR" alt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타원 1"/>
            <p:cNvSpPr/>
            <p:nvPr/>
          </p:nvSpPr>
          <p:spPr>
            <a:xfrm>
              <a:off x="2267744" y="3356992"/>
              <a:ext cx="888257" cy="8766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1451496" y="2996952"/>
              <a:ext cx="888256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" name="직선 화살표 연결선 17"/>
            <p:cNvCxnSpPr/>
            <p:nvPr/>
          </p:nvCxnSpPr>
          <p:spPr>
            <a:xfrm flipV="1">
              <a:off x="1835696" y="4019005"/>
              <a:ext cx="0" cy="70613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/>
            <p:nvPr/>
          </p:nvCxnSpPr>
          <p:spPr>
            <a:xfrm flipH="1" flipV="1">
              <a:off x="3303732" y="4233662"/>
              <a:ext cx="741521" cy="3696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87408" y="66110"/>
              <a:ext cx="5832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latin typeface="+mn-ea"/>
                </a:rPr>
                <a:t>Ⅰ. </a:t>
              </a:r>
              <a:r>
                <a:rPr lang="ko-KR" altLang="en-US" sz="1600" b="1" dirty="0" smtClean="0">
                  <a:latin typeface="+mn-ea"/>
                </a:rPr>
                <a:t>건축시장 동향은 </a:t>
              </a:r>
              <a:r>
                <a:rPr lang="en-US" altLang="ko-KR" sz="1600" b="1" dirty="0" smtClean="0">
                  <a:latin typeface="+mn-ea"/>
                </a:rPr>
                <a:t>? </a:t>
              </a:r>
              <a:endParaRPr lang="ko-KR" altLang="en-US" sz="1600" b="1" dirty="0">
                <a:latin typeface="+mn-ea"/>
              </a:endParaRPr>
            </a:p>
          </p:txBody>
        </p:sp>
      </p:grpSp>
      <p:sp>
        <p:nvSpPr>
          <p:cNvPr id="2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-2-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ea\Pictures\공간마루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0437"/>
            <a:ext cx="2926173" cy="16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106" name="Picture 4" descr="F:\임시작업\건식 시공1(바닥 내면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981075"/>
            <a:ext cx="74453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그룹 83"/>
          <p:cNvGrpSpPr>
            <a:grpSpLocks/>
          </p:cNvGrpSpPr>
          <p:nvPr/>
        </p:nvGrpSpPr>
        <p:grpSpPr bwMode="auto">
          <a:xfrm>
            <a:off x="735013" y="3759200"/>
            <a:ext cx="3476625" cy="2598738"/>
            <a:chOff x="5219700" y="1680787"/>
            <a:chExt cx="3084844" cy="1748212"/>
          </a:xfrm>
        </p:grpSpPr>
        <p:grpSp>
          <p:nvGrpSpPr>
            <p:cNvPr id="47138" name="그룹 58"/>
            <p:cNvGrpSpPr>
              <a:grpSpLocks/>
            </p:cNvGrpSpPr>
            <p:nvPr/>
          </p:nvGrpSpPr>
          <p:grpSpPr bwMode="auto">
            <a:xfrm>
              <a:off x="5283072" y="1744620"/>
              <a:ext cx="2978531" cy="1528565"/>
              <a:chOff x="1092261" y="4355901"/>
              <a:chExt cx="3268378" cy="1580845"/>
            </a:xfrm>
          </p:grpSpPr>
          <p:sp>
            <p:nvSpPr>
              <p:cNvPr id="47140" name="직사각형 15"/>
              <p:cNvSpPr>
                <a:spLocks noChangeArrowheads="1"/>
              </p:cNvSpPr>
              <p:nvPr/>
            </p:nvSpPr>
            <p:spPr bwMode="auto">
              <a:xfrm>
                <a:off x="1092261" y="4355901"/>
                <a:ext cx="3268378" cy="91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eaLnBrk="1" hangingPunct="1">
                  <a:lnSpc>
                    <a:spcPts val="19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400" dirty="0">
                    <a:latin typeface="맑은 고딕" pitchFamily="50" charset="-127"/>
                    <a:ea typeface="맑은 고딕" pitchFamily="50" charset="-127"/>
                  </a:rPr>
                  <a:t>복수개의 패널을 서로 유기적으로 연결하여 최소량의 물</a:t>
                </a:r>
                <a:r>
                  <a:rPr lang="en-US" altLang="ko-KR" sz="1400" dirty="0">
                    <a:latin typeface="맑은 고딕" pitchFamily="50" charset="-127"/>
                    <a:ea typeface="맑은 고딕" pitchFamily="50" charset="-127"/>
                  </a:rPr>
                  <a:t>(3.3㎡</a:t>
                </a:r>
                <a:r>
                  <a:rPr lang="ko-KR" altLang="en-US" sz="1400" dirty="0">
                    <a:latin typeface="맑은 고딕" pitchFamily="50" charset="-127"/>
                    <a:ea typeface="맑은 고딕" pitchFamily="50" charset="-127"/>
                  </a:rPr>
                  <a:t>당 약 </a:t>
                </a:r>
                <a:r>
                  <a:rPr lang="en-US" altLang="ko-KR" sz="1400" dirty="0">
                    <a:latin typeface="맑은 고딕" pitchFamily="50" charset="-127"/>
                    <a:ea typeface="맑은 고딕" pitchFamily="50" charset="-127"/>
                  </a:rPr>
                  <a:t>300㎖)</a:t>
                </a:r>
                <a:r>
                  <a:rPr lang="ko-KR" altLang="en-US" sz="1400" dirty="0">
                    <a:latin typeface="맑은 고딕" pitchFamily="50" charset="-127"/>
                    <a:ea typeface="맑은 고딕" pitchFamily="50" charset="-127"/>
                  </a:rPr>
                  <a:t>만으로 모세혈관 같이 빠르게 골고루 병렬순환 시켜 편차 없이 넓은 면적의 난방을 가능하게 하면서도</a:t>
                </a:r>
                <a:r>
                  <a:rPr lang="en-US" altLang="ko-KR" sz="1400" dirty="0">
                    <a:latin typeface="맑은 고딕" pitchFamily="50" charset="-127"/>
                    <a:ea typeface="맑은 고딕" pitchFamily="50" charset="-127"/>
                  </a:rPr>
                  <a:t>,</a:t>
                </a:r>
              </a:p>
            </p:txBody>
          </p:sp>
          <p:sp>
            <p:nvSpPr>
              <p:cNvPr id="47141" name="직사각형 16"/>
              <p:cNvSpPr>
                <a:spLocks noChangeArrowheads="1"/>
              </p:cNvSpPr>
              <p:nvPr/>
            </p:nvSpPr>
            <p:spPr bwMode="auto">
              <a:xfrm>
                <a:off x="1112541" y="5227494"/>
                <a:ext cx="3096345" cy="709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eaLnBrk="1" hangingPunct="1">
                  <a:lnSpc>
                    <a:spcPts val="19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400">
                    <a:latin typeface="맑은 고딕" pitchFamily="50" charset="-127"/>
                    <a:ea typeface="맑은 고딕" pitchFamily="50" charset="-127"/>
                  </a:rPr>
                  <a:t>물을 데우는 에너지는 줄이고</a:t>
                </a:r>
                <a:r>
                  <a:rPr lang="en-US" altLang="ko-KR" sz="1400"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1400">
                    <a:latin typeface="맑은 고딕" pitchFamily="50" charset="-127"/>
                    <a:ea typeface="맑은 고딕" pitchFamily="50" charset="-127"/>
                  </a:rPr>
                  <a:t>효율은 높혀 획기적인 에너지절감 뿐 아니라 시공방법 또한 매우 간단한 </a:t>
                </a:r>
                <a:r>
                  <a:rPr lang="en-US" altLang="ko-KR" sz="1400">
                    <a:latin typeface="맑은 고딕" pitchFamily="50" charset="-127"/>
                    <a:ea typeface="맑은 고딕" pitchFamily="50" charset="-127"/>
                  </a:rPr>
                  <a:t>1</a:t>
                </a:r>
                <a:r>
                  <a:rPr lang="ko-KR" altLang="en-US" sz="1400">
                    <a:latin typeface="맑은 고딕" pitchFamily="50" charset="-127"/>
                    <a:ea typeface="맑은 고딕" pitchFamily="50" charset="-127"/>
                  </a:rPr>
                  <a:t>석 </a:t>
                </a:r>
                <a:r>
                  <a:rPr lang="en-US" altLang="ko-KR" sz="1400">
                    <a:latin typeface="맑은 고딕" pitchFamily="50" charset="-127"/>
                    <a:ea typeface="맑은 고딕" pitchFamily="50" charset="-127"/>
                  </a:rPr>
                  <a:t>2</a:t>
                </a:r>
                <a:r>
                  <a:rPr lang="ko-KR" altLang="en-US" sz="1400">
                    <a:latin typeface="맑은 고딕" pitchFamily="50" charset="-127"/>
                    <a:ea typeface="맑은 고딕" pitchFamily="50" charset="-127"/>
                  </a:rPr>
                  <a:t>조의 미래 지향형 온수난방 시스템 공법임</a:t>
                </a:r>
                <a:r>
                  <a:rPr lang="en-US" altLang="ko-KR" sz="1400">
                    <a:latin typeface="맑은 고딕" pitchFamily="50" charset="-127"/>
                    <a:ea typeface="맑은 고딕" pitchFamily="50" charset="-127"/>
                  </a:rPr>
                  <a:t>.</a:t>
                </a:r>
                <a:endParaRPr lang="ko-KR" altLang="en-US" sz="1400">
                  <a:latin typeface="휴먼옛체" pitchFamily="18" charset="-127"/>
                  <a:ea typeface="휴먼옛체" pitchFamily="18" charset="-127"/>
                </a:endParaRPr>
              </a:p>
            </p:txBody>
          </p:sp>
        </p:grpSp>
        <p:sp>
          <p:nvSpPr>
            <p:cNvPr id="76" name="모서리가 둥근 직사각형 75"/>
            <p:cNvSpPr/>
            <p:nvPr/>
          </p:nvSpPr>
          <p:spPr bwMode="auto">
            <a:xfrm>
              <a:off x="5219700" y="1680787"/>
              <a:ext cx="3084844" cy="1748212"/>
            </a:xfrm>
            <a:prstGeom prst="round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47110" name="그룹 2"/>
          <p:cNvGrpSpPr>
            <a:grpSpLocks/>
          </p:cNvGrpSpPr>
          <p:nvPr/>
        </p:nvGrpSpPr>
        <p:grpSpPr bwMode="auto">
          <a:xfrm>
            <a:off x="4583113" y="5300663"/>
            <a:ext cx="2454275" cy="1101725"/>
            <a:chOff x="4572001" y="3861048"/>
            <a:chExt cx="2452851" cy="993573"/>
          </a:xfrm>
        </p:grpSpPr>
        <p:sp>
          <p:nvSpPr>
            <p:cNvPr id="81" name="직사각형 80"/>
            <p:cNvSpPr/>
            <p:nvPr/>
          </p:nvSpPr>
          <p:spPr bwMode="auto">
            <a:xfrm>
              <a:off x="4572001" y="4121610"/>
              <a:ext cx="2448091" cy="216180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7136" name="Picture 5" descr="F:\임시작업\이중마루1(a4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580" y="3861048"/>
              <a:ext cx="2443693" cy="51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직사각형 79"/>
            <p:cNvSpPr/>
            <p:nvPr/>
          </p:nvSpPr>
          <p:spPr bwMode="auto">
            <a:xfrm>
              <a:off x="4576760" y="4101567"/>
              <a:ext cx="2448092" cy="753054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800" dirty="0">
                  <a:solidFill>
                    <a:srgbClr val="FF0000"/>
                  </a:solidFill>
                </a:rPr>
                <a:t>                          </a:t>
              </a:r>
            </a:p>
          </p:txBody>
        </p:sp>
      </p:grpSp>
      <p:sp>
        <p:nvSpPr>
          <p:cNvPr id="82" name="직사각형 81"/>
          <p:cNvSpPr/>
          <p:nvPr/>
        </p:nvSpPr>
        <p:spPr bwMode="auto">
          <a:xfrm>
            <a:off x="4597400" y="4711700"/>
            <a:ext cx="2447925" cy="29845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800" dirty="0">
                <a:solidFill>
                  <a:srgbClr val="FF0000"/>
                </a:solidFill>
              </a:rPr>
              <a:t>                          </a:t>
            </a:r>
          </a:p>
        </p:txBody>
      </p:sp>
      <p:sp>
        <p:nvSpPr>
          <p:cNvPr id="47112" name="TextBox 46"/>
          <p:cNvSpPr txBox="1">
            <a:spLocks noChangeArrowheads="1"/>
          </p:cNvSpPr>
          <p:nvPr/>
        </p:nvSpPr>
        <p:spPr bwMode="auto">
          <a:xfrm>
            <a:off x="7593013" y="5986463"/>
            <a:ext cx="7953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>
                <a:latin typeface="맑은 고딕" pitchFamily="50" charset="-127"/>
                <a:ea typeface="맑은 고딕" pitchFamily="50" charset="-127"/>
              </a:rPr>
              <a:t>콘크리트</a:t>
            </a:r>
          </a:p>
        </p:txBody>
      </p:sp>
      <p:cxnSp>
        <p:nvCxnSpPr>
          <p:cNvPr id="84" name="직선 연결선 83"/>
          <p:cNvCxnSpPr/>
          <p:nvPr/>
        </p:nvCxnSpPr>
        <p:spPr bwMode="auto">
          <a:xfrm flipH="1">
            <a:off x="7235825" y="6080125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 bwMode="auto">
          <a:xfrm flipV="1">
            <a:off x="7067823" y="6384925"/>
            <a:ext cx="7445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 bwMode="auto">
          <a:xfrm flipV="1">
            <a:off x="7067823" y="5557838"/>
            <a:ext cx="7445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타원형 설명선 27"/>
          <p:cNvSpPr/>
          <p:nvPr/>
        </p:nvSpPr>
        <p:spPr bwMode="auto">
          <a:xfrm>
            <a:off x="5353050" y="2841625"/>
            <a:ext cx="2747963" cy="803275"/>
          </a:xfrm>
          <a:prstGeom prst="wedgeEllipseCallou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accent2"/>
              </a:solidFill>
            </a:endParaRPr>
          </a:p>
        </p:txBody>
      </p:sp>
      <p:cxnSp>
        <p:nvCxnSpPr>
          <p:cNvPr id="88" name="직선 연결선 87"/>
          <p:cNvCxnSpPr/>
          <p:nvPr/>
        </p:nvCxnSpPr>
        <p:spPr bwMode="auto">
          <a:xfrm flipH="1">
            <a:off x="7235825" y="5445125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18" name="TextBox 46"/>
          <p:cNvSpPr txBox="1">
            <a:spLocks noChangeArrowheads="1"/>
          </p:cNvSpPr>
          <p:nvPr/>
        </p:nvSpPr>
        <p:spPr bwMode="auto">
          <a:xfrm>
            <a:off x="7593013" y="5338763"/>
            <a:ext cx="7953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>
                <a:latin typeface="맑은 고딕" pitchFamily="50" charset="-127"/>
                <a:ea typeface="맑은 고딕" pitchFamily="50" charset="-127"/>
              </a:rPr>
              <a:t>에스로 구돌</a:t>
            </a:r>
          </a:p>
        </p:txBody>
      </p:sp>
      <p:cxnSp>
        <p:nvCxnSpPr>
          <p:cNvPr id="90" name="직선 연결선 89"/>
          <p:cNvCxnSpPr/>
          <p:nvPr/>
        </p:nvCxnSpPr>
        <p:spPr bwMode="auto">
          <a:xfrm flipH="1">
            <a:off x="7235825" y="5338763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20" name="TextBox 46"/>
          <p:cNvSpPr txBox="1">
            <a:spLocks noChangeArrowheads="1"/>
          </p:cNvSpPr>
          <p:nvPr/>
        </p:nvSpPr>
        <p:spPr bwMode="auto">
          <a:xfrm>
            <a:off x="7593013" y="5214938"/>
            <a:ext cx="7953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>
                <a:latin typeface="맑은 고딕" pitchFamily="50" charset="-127"/>
                <a:ea typeface="맑은 고딕" pitchFamily="50" charset="-127"/>
              </a:rPr>
              <a:t>마감재</a:t>
            </a:r>
          </a:p>
        </p:txBody>
      </p:sp>
      <p:sp>
        <p:nvSpPr>
          <p:cNvPr id="47121" name="TextBox 46"/>
          <p:cNvSpPr txBox="1">
            <a:spLocks noChangeArrowheads="1"/>
          </p:cNvSpPr>
          <p:nvPr/>
        </p:nvSpPr>
        <p:spPr bwMode="auto">
          <a:xfrm>
            <a:off x="7578725" y="4760764"/>
            <a:ext cx="7953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>
                <a:latin typeface="맑은 고딕" pitchFamily="50" charset="-127"/>
                <a:ea typeface="맑은 고딕" pitchFamily="50" charset="-127"/>
              </a:rPr>
              <a:t>콘크리트</a:t>
            </a:r>
          </a:p>
        </p:txBody>
      </p:sp>
      <p:cxnSp>
        <p:nvCxnSpPr>
          <p:cNvPr id="94" name="직선 연결선 93"/>
          <p:cNvCxnSpPr/>
          <p:nvPr/>
        </p:nvCxnSpPr>
        <p:spPr bwMode="auto">
          <a:xfrm flipH="1">
            <a:off x="7221538" y="4854426"/>
            <a:ext cx="239712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 bwMode="auto">
          <a:xfrm flipV="1">
            <a:off x="7062788" y="5011589"/>
            <a:ext cx="7445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/>
          <p:nvPr/>
        </p:nvCxnSpPr>
        <p:spPr bwMode="auto">
          <a:xfrm flipV="1">
            <a:off x="7062788" y="4713139"/>
            <a:ext cx="7445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/>
          <p:cNvCxnSpPr/>
          <p:nvPr/>
        </p:nvCxnSpPr>
        <p:spPr bwMode="auto">
          <a:xfrm flipH="1">
            <a:off x="7221538" y="4425801"/>
            <a:ext cx="239712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26" name="TextBox 46"/>
          <p:cNvSpPr txBox="1">
            <a:spLocks noChangeArrowheads="1"/>
          </p:cNvSpPr>
          <p:nvPr/>
        </p:nvSpPr>
        <p:spPr bwMode="auto">
          <a:xfrm>
            <a:off x="7593013" y="4328964"/>
            <a:ext cx="7953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공간마루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127" name="TextBox 46"/>
          <p:cNvSpPr txBox="1">
            <a:spLocks noChangeArrowheads="1"/>
          </p:cNvSpPr>
          <p:nvPr/>
        </p:nvSpPr>
        <p:spPr bwMode="auto">
          <a:xfrm>
            <a:off x="7565030" y="4031758"/>
            <a:ext cx="7953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 dirty="0" err="1">
                <a:latin typeface="맑은 고딕" pitchFamily="50" charset="-127"/>
                <a:ea typeface="맑은 고딕" pitchFamily="50" charset="-127"/>
              </a:rPr>
              <a:t>에스로</a:t>
            </a:r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 구돌</a:t>
            </a:r>
          </a:p>
        </p:txBody>
      </p:sp>
      <p:sp>
        <p:nvSpPr>
          <p:cNvPr id="47128" name="TextBox 46"/>
          <p:cNvSpPr txBox="1">
            <a:spLocks noChangeArrowheads="1"/>
          </p:cNvSpPr>
          <p:nvPr/>
        </p:nvSpPr>
        <p:spPr bwMode="auto">
          <a:xfrm>
            <a:off x="7578725" y="3847951"/>
            <a:ext cx="795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마감재</a:t>
            </a:r>
          </a:p>
        </p:txBody>
      </p:sp>
      <p:cxnSp>
        <p:nvCxnSpPr>
          <p:cNvPr id="121" name="직선 연결선 120"/>
          <p:cNvCxnSpPr/>
          <p:nvPr/>
        </p:nvCxnSpPr>
        <p:spPr bwMode="auto">
          <a:xfrm flipH="1">
            <a:off x="7212607" y="4147646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 bwMode="auto">
          <a:xfrm flipH="1">
            <a:off x="7226300" y="3995589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31" name="TextBox 5"/>
          <p:cNvSpPr txBox="1">
            <a:spLocks noChangeArrowheads="1"/>
          </p:cNvSpPr>
          <p:nvPr/>
        </p:nvSpPr>
        <p:spPr bwMode="auto">
          <a:xfrm>
            <a:off x="4583113" y="3644900"/>
            <a:ext cx="771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200" b="1">
                <a:latin typeface="맑은 고딕" pitchFamily="50" charset="-127"/>
                <a:ea typeface="맑은 고딕" pitchFamily="50" charset="-127"/>
              </a:rPr>
              <a:t>신축 시</a:t>
            </a:r>
          </a:p>
        </p:txBody>
      </p:sp>
      <p:sp>
        <p:nvSpPr>
          <p:cNvPr id="47132" name="TextBox 126"/>
          <p:cNvSpPr txBox="1">
            <a:spLocks noChangeArrowheads="1"/>
          </p:cNvSpPr>
          <p:nvPr/>
        </p:nvSpPr>
        <p:spPr bwMode="auto">
          <a:xfrm>
            <a:off x="4608513" y="5016500"/>
            <a:ext cx="107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200" b="1">
                <a:latin typeface="맑은 고딕" pitchFamily="50" charset="-127"/>
                <a:ea typeface="맑은 고딕" pitchFamily="50" charset="-127"/>
              </a:rPr>
              <a:t>리모델링 시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Picture 25" descr="C:\Documents and Settings\Administrator\바탕 화면\공유파일\임시방\홈페이지\타이틀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285745" cy="4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58"/>
          <p:cNvSpPr txBox="1">
            <a:spLocks noChangeArrowheads="1"/>
          </p:cNvSpPr>
          <p:nvPr/>
        </p:nvSpPr>
        <p:spPr bwMode="auto">
          <a:xfrm>
            <a:off x="922949" y="422708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에스로</a:t>
            </a:r>
            <a:r>
              <a:rPr lang="ko-KR" altLang="en-US" sz="1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난방 시스템은</a:t>
            </a:r>
            <a:r>
              <a:rPr lang="en-US" altLang="ko-KR" sz="1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-20-</a:t>
            </a:r>
            <a:endParaRPr lang="ko-KR" altLang="en-US" dirty="0"/>
          </a:p>
        </p:txBody>
      </p:sp>
      <p:cxnSp>
        <p:nvCxnSpPr>
          <p:cNvPr id="41" name="직선 연결선 40"/>
          <p:cNvCxnSpPr/>
          <p:nvPr/>
        </p:nvCxnSpPr>
        <p:spPr bwMode="auto">
          <a:xfrm flipH="1">
            <a:off x="7212607" y="4221088"/>
            <a:ext cx="239713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6"/>
          <p:cNvSpPr txBox="1">
            <a:spLocks noChangeArrowheads="1"/>
          </p:cNvSpPr>
          <p:nvPr/>
        </p:nvSpPr>
        <p:spPr bwMode="auto">
          <a:xfrm>
            <a:off x="7565030" y="4147645"/>
            <a:ext cx="7953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합판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66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5363" name="Text Box 6"/>
            <p:cNvSpPr txBox="1">
              <a:spLocks noChangeArrowheads="1"/>
            </p:cNvSpPr>
            <p:nvPr/>
          </p:nvSpPr>
          <p:spPr bwMode="auto">
            <a:xfrm>
              <a:off x="857250" y="1196752"/>
              <a:ext cx="43259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“어떤 기종의 보일러와도 </a:t>
              </a:r>
              <a:r>
                <a:rPr lang="ko-KR" altLang="en-US" sz="2000" b="1" spc="100" dirty="0">
                  <a:solidFill>
                    <a:srgbClr val="FF9900"/>
                  </a:solidFill>
                  <a:latin typeface="휴먼아미체" pitchFamily="18" charset="-127"/>
                  <a:ea typeface="휴먼아미체" pitchFamily="18" charset="-127"/>
                </a:rPr>
                <a:t>호환연결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이 가능합니다</a:t>
              </a:r>
              <a:r>
                <a:rPr lang="en-US" altLang="ko-KR" sz="2000" b="1" spc="100" dirty="0">
                  <a:latin typeface="휴먼아미체" pitchFamily="18" charset="-127"/>
                  <a:ea typeface="휴먼아미체" pitchFamily="18" charset="-127"/>
                </a:rPr>
                <a:t>.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”</a:t>
              </a:r>
              <a:endParaRPr lang="ko-KR" altLang="en-US" sz="2000" b="1" dirty="0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56324" name="그룹 38"/>
            <p:cNvGrpSpPr>
              <a:grpSpLocks/>
            </p:cNvGrpSpPr>
            <p:nvPr/>
          </p:nvGrpSpPr>
          <p:grpSpPr bwMode="auto">
            <a:xfrm>
              <a:off x="5578475" y="1196752"/>
              <a:ext cx="2565400" cy="2001837"/>
              <a:chOff x="5578475" y="1844675"/>
              <a:chExt cx="1873250" cy="1728788"/>
            </a:xfrm>
          </p:grpSpPr>
          <p:pic>
            <p:nvPicPr>
              <p:cNvPr id="56341" name="Picture 41" descr="http://www.kiturami.co.kr/gnu/data/goods/krb/C12834004571710_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8475" y="2276475"/>
                <a:ext cx="1081088" cy="86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7" name="직선 연결선 76"/>
              <p:cNvCxnSpPr/>
              <p:nvPr/>
            </p:nvCxnSpPr>
            <p:spPr>
              <a:xfrm rot="5400000">
                <a:off x="6155066" y="2276055"/>
                <a:ext cx="143952" cy="144898"/>
              </a:xfrm>
              <a:prstGeom prst="line">
                <a:avLst/>
              </a:prstGeom>
              <a:ln>
                <a:solidFill>
                  <a:srgbClr val="5FA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타원 39"/>
              <p:cNvSpPr/>
              <p:nvPr/>
            </p:nvSpPr>
            <p:spPr>
              <a:xfrm>
                <a:off x="6154592" y="1844675"/>
                <a:ext cx="432377" cy="431854"/>
              </a:xfrm>
              <a:prstGeom prst="ellipse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6659999" y="1915965"/>
                <a:ext cx="431218" cy="433225"/>
              </a:xfrm>
              <a:prstGeom prst="ellipse">
                <a:avLst/>
              </a:prstGeom>
              <a:solidFill>
                <a:srgbClr val="4D9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1" name="타원 40"/>
              <p:cNvSpPr/>
              <p:nvPr/>
            </p:nvSpPr>
            <p:spPr>
              <a:xfrm>
                <a:off x="6802579" y="2708384"/>
                <a:ext cx="433537" cy="43322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2" name="타원 41"/>
              <p:cNvSpPr/>
              <p:nvPr/>
            </p:nvSpPr>
            <p:spPr>
              <a:xfrm>
                <a:off x="7018188" y="2276529"/>
                <a:ext cx="433537" cy="431855"/>
              </a:xfrm>
              <a:prstGeom prst="ellipse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6370202" y="2852335"/>
                <a:ext cx="432377" cy="431855"/>
              </a:xfrm>
              <a:prstGeom prst="ellipse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6082723" y="3068947"/>
                <a:ext cx="287479" cy="28927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6370202" y="3284190"/>
                <a:ext cx="289797" cy="289273"/>
              </a:xfrm>
              <a:prstGeom prst="ellipse">
                <a:avLst/>
              </a:prstGeom>
              <a:solidFill>
                <a:srgbClr val="5FA3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6350" name="TextBox 61"/>
              <p:cNvSpPr txBox="1">
                <a:spLocks noChangeArrowheads="1"/>
              </p:cNvSpPr>
              <p:nvPr/>
            </p:nvSpPr>
            <p:spPr bwMode="auto">
              <a:xfrm>
                <a:off x="6179574" y="1917700"/>
                <a:ext cx="340853" cy="225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전기</a:t>
                </a:r>
              </a:p>
            </p:txBody>
          </p:sp>
          <p:sp>
            <p:nvSpPr>
              <p:cNvPr id="56351" name="TextBox 62"/>
              <p:cNvSpPr txBox="1">
                <a:spLocks noChangeArrowheads="1"/>
              </p:cNvSpPr>
              <p:nvPr/>
            </p:nvSpPr>
            <p:spPr bwMode="auto">
              <a:xfrm>
                <a:off x="6683606" y="1989138"/>
                <a:ext cx="340853" cy="225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가스</a:t>
                </a:r>
              </a:p>
            </p:txBody>
          </p:sp>
          <p:sp>
            <p:nvSpPr>
              <p:cNvPr id="56352" name="TextBox 63"/>
              <p:cNvSpPr txBox="1">
                <a:spLocks noChangeArrowheads="1"/>
              </p:cNvSpPr>
              <p:nvPr/>
            </p:nvSpPr>
            <p:spPr bwMode="auto">
              <a:xfrm>
                <a:off x="7043174" y="2349500"/>
                <a:ext cx="340853" cy="225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기름</a:t>
                </a:r>
              </a:p>
            </p:txBody>
          </p:sp>
          <p:sp>
            <p:nvSpPr>
              <p:cNvPr id="56353" name="TextBox 64"/>
              <p:cNvSpPr txBox="1">
                <a:spLocks noChangeArrowheads="1"/>
              </p:cNvSpPr>
              <p:nvPr/>
            </p:nvSpPr>
            <p:spPr bwMode="auto">
              <a:xfrm>
                <a:off x="6827274" y="2781300"/>
                <a:ext cx="340853" cy="225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화목</a:t>
                </a:r>
              </a:p>
            </p:txBody>
          </p:sp>
          <p:sp>
            <p:nvSpPr>
              <p:cNvPr id="56354" name="TextBox 65"/>
              <p:cNvSpPr txBox="1">
                <a:spLocks noChangeArrowheads="1"/>
              </p:cNvSpPr>
              <p:nvPr/>
            </p:nvSpPr>
            <p:spPr bwMode="auto">
              <a:xfrm>
                <a:off x="6348493" y="2874963"/>
                <a:ext cx="415765" cy="345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000" b="1" dirty="0" err="1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신재생</a:t>
                </a:r>
                <a:endParaRPr lang="en-US" altLang="ko-KR" sz="10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0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에너지</a:t>
                </a:r>
              </a:p>
            </p:txBody>
          </p:sp>
          <p:sp>
            <p:nvSpPr>
              <p:cNvPr id="56355" name="TextBox 66"/>
              <p:cNvSpPr txBox="1">
                <a:spLocks noChangeArrowheads="1"/>
              </p:cNvSpPr>
              <p:nvPr/>
            </p:nvSpPr>
            <p:spPr bwMode="auto">
              <a:xfrm>
                <a:off x="5986958" y="3109913"/>
                <a:ext cx="486574" cy="212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0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태양열</a:t>
                </a:r>
                <a:endParaRPr lang="ko-KR" altLang="en-US" sz="10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6356" name="TextBox 67"/>
              <p:cNvSpPr txBox="1">
                <a:spLocks noChangeArrowheads="1"/>
              </p:cNvSpPr>
              <p:nvPr/>
            </p:nvSpPr>
            <p:spPr bwMode="auto">
              <a:xfrm>
                <a:off x="6332607" y="3323840"/>
                <a:ext cx="322125" cy="212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000" b="1" dirty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지열</a:t>
                </a:r>
              </a:p>
            </p:txBody>
          </p:sp>
          <p:cxnSp>
            <p:nvCxnSpPr>
              <p:cNvPr id="81" name="직선 연결선 80"/>
              <p:cNvCxnSpPr/>
              <p:nvPr/>
            </p:nvCxnSpPr>
            <p:spPr>
              <a:xfrm rot="10800000" flipV="1">
                <a:off x="6370202" y="2349191"/>
                <a:ext cx="289797" cy="142580"/>
              </a:xfrm>
              <a:prstGeom prst="line">
                <a:avLst/>
              </a:prstGeom>
              <a:ln>
                <a:solidFill>
                  <a:srgbClr val="5FA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/>
              <p:cNvCxnSpPr/>
              <p:nvPr/>
            </p:nvCxnSpPr>
            <p:spPr>
              <a:xfrm rot="10800000">
                <a:off x="6370202" y="2565803"/>
                <a:ext cx="432377" cy="0"/>
              </a:xfrm>
              <a:prstGeom prst="line">
                <a:avLst/>
              </a:prstGeom>
              <a:ln>
                <a:solidFill>
                  <a:srgbClr val="5FA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직선 연결선 84"/>
              <p:cNvCxnSpPr/>
              <p:nvPr/>
            </p:nvCxnSpPr>
            <p:spPr>
              <a:xfrm rot="10800000">
                <a:off x="6443230" y="2708384"/>
                <a:ext cx="287479" cy="71290"/>
              </a:xfrm>
              <a:prstGeom prst="line">
                <a:avLst/>
              </a:prstGeom>
              <a:ln>
                <a:solidFill>
                  <a:srgbClr val="5FA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직선 연결선 89"/>
              <p:cNvCxnSpPr/>
              <p:nvPr/>
            </p:nvCxnSpPr>
            <p:spPr>
              <a:xfrm rot="16200000" flipV="1">
                <a:off x="6372704" y="2780861"/>
                <a:ext cx="72662" cy="73029"/>
              </a:xfrm>
              <a:prstGeom prst="line">
                <a:avLst/>
              </a:prstGeom>
              <a:ln>
                <a:solidFill>
                  <a:srgbClr val="5FA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361" name="TextBox 47"/>
              <p:cNvSpPr txBox="1">
                <a:spLocks noChangeArrowheads="1"/>
              </p:cNvSpPr>
              <p:nvPr/>
            </p:nvSpPr>
            <p:spPr bwMode="auto">
              <a:xfrm>
                <a:off x="5789991" y="2681837"/>
                <a:ext cx="429811" cy="219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l"/>
                  <a:defRPr kumimoji="1" sz="3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l"/>
                  <a:defRPr kumimoji="1" sz="26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l"/>
                  <a:defRPr kumimoji="1" sz="23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ko-KR" altLang="en-US" sz="1050" b="1" dirty="0">
                    <a:latin typeface="굴림체" pitchFamily="49" charset="-127"/>
                    <a:ea typeface="굴림체" pitchFamily="49" charset="-127"/>
                  </a:rPr>
                  <a:t>보일러</a:t>
                </a:r>
              </a:p>
            </p:txBody>
          </p:sp>
        </p:grpSp>
        <p:sp>
          <p:nvSpPr>
            <p:cNvPr id="56325" name="Rectangle 23"/>
            <p:cNvSpPr>
              <a:spLocks noChangeArrowheads="1"/>
            </p:cNvSpPr>
            <p:nvPr/>
          </p:nvSpPr>
          <p:spPr bwMode="auto">
            <a:xfrm>
              <a:off x="928688" y="1628800"/>
              <a:ext cx="4572000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100" dirty="0" err="1">
                  <a:latin typeface="맑은 고딕" pitchFamily="50" charset="-127"/>
                  <a:ea typeface="맑은 고딕" pitchFamily="50" charset="-127"/>
                </a:rPr>
                <a:t>에스로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시스템은 배관의 열전도율이 빨라 저 온수 난방 및 개별난방에 매우 적합하며 기존의 기름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전기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가스 보일러 뿐 아니라 신 재생 에너지원인 태양열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지열 등 난방시스템과의 호환연결이 가능한 시스템입니다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56326" name="Line 72"/>
            <p:cNvSpPr>
              <a:spLocks noChangeShapeType="1"/>
            </p:cNvSpPr>
            <p:nvPr/>
          </p:nvSpPr>
          <p:spPr bwMode="auto">
            <a:xfrm>
              <a:off x="1000125" y="2708920"/>
              <a:ext cx="4175125" cy="46038"/>
            </a:xfrm>
            <a:prstGeom prst="line">
              <a:avLst/>
            </a:prstGeom>
            <a:noFill/>
            <a:ln w="25400" cap="rnd">
              <a:solidFill>
                <a:srgbClr val="FF99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3" name="Text Box 6"/>
            <p:cNvSpPr txBox="1">
              <a:spLocks noChangeArrowheads="1"/>
            </p:cNvSpPr>
            <p:nvPr/>
          </p:nvSpPr>
          <p:spPr bwMode="auto">
            <a:xfrm>
              <a:off x="1071562" y="2924944"/>
              <a:ext cx="350043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“친환경 </a:t>
              </a:r>
              <a:r>
                <a:rPr lang="ko-KR" altLang="en-US" sz="2000" b="1" spc="100" dirty="0" err="1">
                  <a:solidFill>
                    <a:srgbClr val="FF9900"/>
                  </a:solidFill>
                  <a:latin typeface="휴먼아미체" pitchFamily="18" charset="-127"/>
                  <a:ea typeface="휴먼아미체" pitchFamily="18" charset="-127"/>
                </a:rPr>
                <a:t>맞춤식</a:t>
              </a:r>
              <a:r>
                <a:rPr lang="ko-KR" altLang="en-US" sz="2000" b="1" spc="100" dirty="0">
                  <a:solidFill>
                    <a:srgbClr val="FF9900"/>
                  </a:solidFill>
                  <a:latin typeface="휴먼아미체" pitchFamily="18" charset="-127"/>
                  <a:ea typeface="휴먼아미체" pitchFamily="18" charset="-127"/>
                </a:rPr>
                <a:t> 시공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이 가능합니다</a:t>
              </a:r>
              <a:r>
                <a:rPr lang="en-US" altLang="ko-KR" sz="2000" b="1" spc="100" dirty="0">
                  <a:latin typeface="휴먼아미체" pitchFamily="18" charset="-127"/>
                  <a:ea typeface="휴먼아미체" pitchFamily="18" charset="-127"/>
                </a:rPr>
                <a:t>.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”</a:t>
              </a:r>
              <a:endParaRPr lang="ko-KR" altLang="en-US" sz="2000" b="1" dirty="0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328" name="직사각형 54"/>
            <p:cNvSpPr>
              <a:spLocks noChangeArrowheads="1"/>
            </p:cNvSpPr>
            <p:nvPr/>
          </p:nvSpPr>
          <p:spPr bwMode="auto">
            <a:xfrm>
              <a:off x="3641724" y="3356992"/>
              <a:ext cx="4645025" cy="120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00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초 경량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, 15㎜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자재두께의 다양한 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패널타입으로 </a:t>
              </a:r>
              <a:r>
                <a:rPr lang="ko-KR" altLang="en-US" sz="1100" dirty="0" err="1">
                  <a:latin typeface="맑은 고딕" pitchFamily="50" charset="-127"/>
                  <a:ea typeface="맑은 고딕" pitchFamily="50" charset="-127"/>
                </a:rPr>
                <a:t>리모델링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등 건식시공에 매우 적합하고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신축 시 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습식시공으로 </a:t>
              </a:r>
              <a:r>
                <a:rPr lang="ko-KR" altLang="en-US" sz="1100" dirty="0" err="1" smtClean="0">
                  <a:latin typeface="맑은 고딕" pitchFamily="50" charset="-127"/>
                  <a:ea typeface="맑은 고딕" pitchFamily="50" charset="-127"/>
                </a:rPr>
                <a:t>황토방</a:t>
              </a:r>
              <a:r>
                <a:rPr lang="en-US" altLang="ko-KR" sz="1100" dirty="0" smtClean="0"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err="1" smtClean="0">
                  <a:latin typeface="맑은 고딕" pitchFamily="50" charset="-127"/>
                  <a:ea typeface="맑은 고딕" pitchFamily="50" charset="-127"/>
                </a:rPr>
                <a:t>찜질방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등  벽면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천정까지 건축 인테리어 환경에 맞게 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시공이 가능할 뿐만 아니라</a:t>
              </a:r>
              <a:r>
                <a:rPr lang="en-US" altLang="ko-KR" sz="1100" dirty="0" smtClean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 err="1" smtClean="0">
                  <a:latin typeface="맑은 고딕" pitchFamily="50" charset="-127"/>
                  <a:ea typeface="맑은 고딕" pitchFamily="50" charset="-127"/>
                </a:rPr>
                <a:t>에스로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 마루시공으로 콘크리트에서 해방</a:t>
              </a:r>
              <a:r>
                <a:rPr lang="en-US" altLang="ko-KR" sz="1100" dirty="0" smtClean="0"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dirty="0" err="1" smtClean="0">
                  <a:latin typeface="맑은 고딕" pitchFamily="50" charset="-127"/>
                  <a:ea typeface="맑은 고딕" pitchFamily="50" charset="-127"/>
                </a:rPr>
                <a:t>층간소음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 해방 등 친환경 </a:t>
              </a:r>
              <a:r>
                <a:rPr lang="ko-KR" altLang="en-US" sz="1100" dirty="0" err="1" smtClean="0">
                  <a:latin typeface="맑은 고딕" pitchFamily="50" charset="-127"/>
                  <a:ea typeface="맑은 고딕" pitchFamily="50" charset="-127"/>
                </a:rPr>
                <a:t>맞춤식</a:t>
              </a:r>
              <a:r>
                <a:rPr lang="ko-KR" altLang="en-US" sz="1100" dirty="0" smtClean="0">
                  <a:latin typeface="맑은 고딕" pitchFamily="50" charset="-127"/>
                  <a:ea typeface="맑은 고딕" pitchFamily="50" charset="-127"/>
                </a:rPr>
                <a:t> 시공이 가능합니다</a:t>
              </a:r>
              <a:r>
                <a:rPr lang="en-US" altLang="ko-KR" sz="1100" dirty="0" smtClean="0"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en-US" altLang="ko-KR" sz="11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" name="Text Box 6"/>
            <p:cNvSpPr txBox="1">
              <a:spLocks noChangeArrowheads="1"/>
            </p:cNvSpPr>
            <p:nvPr/>
          </p:nvSpPr>
          <p:spPr bwMode="auto">
            <a:xfrm>
              <a:off x="3500438" y="4901158"/>
              <a:ext cx="3365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“</a:t>
              </a:r>
              <a:r>
                <a:rPr lang="ko-KR" altLang="en-US" sz="2000" b="1" spc="100" dirty="0">
                  <a:solidFill>
                    <a:srgbClr val="FF9900"/>
                  </a:solidFill>
                  <a:latin typeface="휴먼아미체" pitchFamily="18" charset="-127"/>
                  <a:ea typeface="휴먼아미체" pitchFamily="18" charset="-127"/>
                </a:rPr>
                <a:t>경제성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이 매우 뛰어납니다</a:t>
              </a:r>
              <a:r>
                <a:rPr lang="en-US" altLang="ko-KR" sz="2000" b="1" spc="100" dirty="0">
                  <a:latin typeface="휴먼아미체" pitchFamily="18" charset="-127"/>
                  <a:ea typeface="휴먼아미체" pitchFamily="18" charset="-127"/>
                </a:rPr>
                <a:t>.</a:t>
              </a:r>
              <a:r>
                <a:rPr lang="ko-KR" altLang="en-US" sz="2000" b="1" spc="100" dirty="0">
                  <a:latin typeface="휴먼아미체" pitchFamily="18" charset="-127"/>
                  <a:ea typeface="휴먼아미체" pitchFamily="18" charset="-127"/>
                </a:rPr>
                <a:t>”</a:t>
              </a:r>
              <a:endParaRPr lang="ko-KR" altLang="en-US" sz="2000" b="1" dirty="0">
                <a:solidFill>
                  <a:srgbClr val="FF66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330" name="Line 72"/>
            <p:cNvSpPr>
              <a:spLocks noChangeShapeType="1"/>
            </p:cNvSpPr>
            <p:nvPr/>
          </p:nvSpPr>
          <p:spPr bwMode="auto">
            <a:xfrm flipV="1">
              <a:off x="3786188" y="4725144"/>
              <a:ext cx="4176712" cy="0"/>
            </a:xfrm>
            <a:prstGeom prst="line">
              <a:avLst/>
            </a:prstGeom>
            <a:noFill/>
            <a:ln w="25400" cap="rnd">
              <a:solidFill>
                <a:srgbClr val="FF99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ko-KR" altLang="en-US" dirty="0"/>
            </a:p>
          </p:txBody>
        </p:sp>
        <p:sp>
          <p:nvSpPr>
            <p:cNvPr id="56331" name="직사각형 65"/>
            <p:cNvSpPr>
              <a:spLocks noChangeArrowheads="1"/>
            </p:cNvSpPr>
            <p:nvPr/>
          </p:nvSpPr>
          <p:spPr bwMode="auto">
            <a:xfrm>
              <a:off x="3714750" y="5342409"/>
              <a:ext cx="45720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1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단열 및 충격</a:t>
              </a:r>
              <a:r>
                <a:rPr lang="en-US" altLang="ko-KR" sz="11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100" dirty="0" err="1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차음</a:t>
              </a:r>
              <a:r>
                <a:rPr lang="ko-KR" altLang="en-US" sz="11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효과가 뛰어난 친환경 자재를 사용하며</a:t>
              </a:r>
              <a:r>
                <a:rPr lang="en-US" altLang="ko-KR" sz="11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1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최소한의 물 만으로 난방이 가능하므로</a:t>
              </a:r>
              <a:r>
                <a:rPr lang="ko-KR" altLang="en-US" sz="1100" dirty="0">
                  <a:solidFill>
                    <a:srgbClr val="D6EC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100" dirty="0">
                  <a:solidFill>
                    <a:srgbClr val="4D4D4D"/>
                  </a:solidFill>
                  <a:latin typeface="맑은 고딕" pitchFamily="50" charset="-127"/>
                  <a:ea typeface="맑은 고딕" pitchFamily="50" charset="-127"/>
                </a:rPr>
                <a:t>최단 시간 내 난방으로 불필요한 열 손실을 막아 경제성 또한 매우 뛰어납니다</a:t>
              </a:r>
              <a:r>
                <a:rPr lang="en-US" altLang="ko-KR" sz="1100" dirty="0">
                  <a:solidFill>
                    <a:srgbClr val="4D4D4D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37" name="직사각형 36"/>
            <p:cNvSpPr/>
            <p:nvPr/>
          </p:nvSpPr>
          <p:spPr bwMode="auto">
            <a:xfrm>
              <a:off x="571500" y="980728"/>
              <a:ext cx="8001000" cy="532859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334" name="TextBox 47"/>
            <p:cNvSpPr txBox="1">
              <a:spLocks noChangeArrowheads="1"/>
            </p:cNvSpPr>
            <p:nvPr/>
          </p:nvSpPr>
          <p:spPr bwMode="auto">
            <a:xfrm>
              <a:off x="1071563" y="428625"/>
              <a:ext cx="1816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60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제품의 주요특징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79982" y="3645024"/>
              <a:ext cx="2639493" cy="2248793"/>
              <a:chOff x="779982" y="3717031"/>
              <a:chExt cx="2639493" cy="2248793"/>
            </a:xfrm>
          </p:grpSpPr>
          <p:grpSp>
            <p:nvGrpSpPr>
              <p:cNvPr id="56335" name="그룹 45"/>
              <p:cNvGrpSpPr>
                <a:grpSpLocks/>
              </p:cNvGrpSpPr>
              <p:nvPr/>
            </p:nvGrpSpPr>
            <p:grpSpPr bwMode="auto">
              <a:xfrm>
                <a:off x="806943" y="3727758"/>
                <a:ext cx="2612532" cy="2238066"/>
                <a:chOff x="1330325" y="3787775"/>
                <a:chExt cx="2089150" cy="1873250"/>
              </a:xfrm>
            </p:grpSpPr>
            <p:sp>
              <p:nvSpPr>
                <p:cNvPr id="56337" name="Line 7"/>
                <p:cNvSpPr>
                  <a:spLocks noChangeShapeType="1"/>
                </p:cNvSpPr>
                <p:nvPr/>
              </p:nvSpPr>
              <p:spPr bwMode="auto">
                <a:xfrm>
                  <a:off x="3419475" y="3787775"/>
                  <a:ext cx="0" cy="1873250"/>
                </a:xfrm>
                <a:prstGeom prst="line">
                  <a:avLst/>
                </a:prstGeom>
                <a:noFill/>
                <a:ln w="508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pic>
              <p:nvPicPr>
                <p:cNvPr id="56339" name="Picture 57" descr="판교운중동원룸-04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0325" y="3789363"/>
                  <a:ext cx="938213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6362" name="Picture 42" descr="F:\시공사진\시공사진\디카사진\아산 찜질방\600\CAM0047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982" y="4920761"/>
                <a:ext cx="1200220" cy="10450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65" name="Picture 45" descr="F:\시공사진\시공사진\디카사진\시흥 스포츠센터\700\CIMG178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4079" y="3717031"/>
                <a:ext cx="1178638" cy="1044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67" name="Picture 47" descr="F:\시공사진\시공사진\디카사진\거창주택\600\CAM004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7122" y="4920761"/>
                <a:ext cx="1165595" cy="10450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직사각형 45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8" name="Picture 25" descr="C:\Documents and Settings\Administrator\바탕 화면\공유파일\임시방\홈페이지\타이틀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404664"/>
              <a:ext cx="3285745" cy="405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2"/>
            <p:cNvSpPr txBox="1">
              <a:spLocks noChangeArrowheads="1"/>
            </p:cNvSpPr>
            <p:nvPr/>
          </p:nvSpPr>
          <p:spPr bwMode="auto">
            <a:xfrm>
              <a:off x="779982" y="404664"/>
              <a:ext cx="29289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b="1" dirty="0" err="1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에스로</a:t>
              </a:r>
              <a:r>
                <a:rPr lang="ko-KR" altLang="en-US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난방시스템은</a:t>
              </a:r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?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5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-21-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8516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3250" name="그룹 18"/>
            <p:cNvGrpSpPr>
              <a:grpSpLocks/>
            </p:cNvGrpSpPr>
            <p:nvPr/>
          </p:nvGrpSpPr>
          <p:grpSpPr bwMode="auto">
            <a:xfrm>
              <a:off x="500063" y="836712"/>
              <a:ext cx="8215312" cy="5616624"/>
              <a:chOff x="500063" y="690514"/>
              <a:chExt cx="8215312" cy="5616624"/>
            </a:xfrm>
          </p:grpSpPr>
          <p:sp>
            <p:nvSpPr>
              <p:cNvPr id="30" name="AutoShape 37"/>
              <p:cNvSpPr>
                <a:spLocks noChangeArrowheads="1"/>
              </p:cNvSpPr>
              <p:nvPr/>
            </p:nvSpPr>
            <p:spPr bwMode="auto">
              <a:xfrm>
                <a:off x="755576" y="690514"/>
                <a:ext cx="7358062" cy="574675"/>
              </a:xfrm>
              <a:prstGeom prst="roundRect">
                <a:avLst>
                  <a:gd name="adj" fmla="val 15889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lIns="72000" tIns="46800" rIns="72000" anchor="ctr">
                <a:spAutoFit/>
              </a:bodyPr>
              <a:lstStyle/>
              <a:p>
                <a:pPr>
                  <a:buFont typeface="Wingdings" pitchFamily="2" charset="2"/>
                  <a:buChar char="§"/>
                  <a:defRPr/>
                </a:pPr>
                <a:r>
                  <a:rPr lang="ko-KR" altLang="en-US" sz="2800" b="1" dirty="0">
                    <a:solidFill>
                      <a:srgbClr val="0086EA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ko-KR" altLang="en-US" sz="2800" b="1" dirty="0" smtClean="0">
                    <a:solidFill>
                      <a:srgbClr val="0086EA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ko-KR" altLang="en-US" sz="2800" b="1" dirty="0">
                    <a:solidFill>
                      <a:srgbClr val="0086EA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타 제품과 무엇이 다른가 </a:t>
                </a:r>
                <a:r>
                  <a:rPr lang="en-US" altLang="ko-KR" sz="2800" b="1" dirty="0">
                    <a:solidFill>
                      <a:srgbClr val="0086EA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?</a:t>
                </a:r>
                <a:endParaRPr lang="ko-KR" altLang="en-US" sz="2800" b="1" dirty="0">
                  <a:solidFill>
                    <a:srgbClr val="0086E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53252" name="그룹 14"/>
              <p:cNvGrpSpPr>
                <a:grpSpLocks/>
              </p:cNvGrpSpPr>
              <p:nvPr/>
            </p:nvGrpSpPr>
            <p:grpSpPr bwMode="auto">
              <a:xfrm>
                <a:off x="857250" y="1500188"/>
                <a:ext cx="7858124" cy="4401120"/>
                <a:chOff x="1071538" y="1500188"/>
                <a:chExt cx="7421587" cy="4134103"/>
              </a:xfrm>
            </p:grpSpPr>
            <p:sp>
              <p:nvSpPr>
                <p:cNvPr id="53254" name="Rectangle 8"/>
                <p:cNvSpPr>
                  <a:spLocks noChangeArrowheads="1"/>
                </p:cNvSpPr>
                <p:nvPr/>
              </p:nvSpPr>
              <p:spPr bwMode="auto">
                <a:xfrm>
                  <a:off x="1357313" y="1500188"/>
                  <a:ext cx="5905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ko-KR" altLang="en-US" sz="2400" b="1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패널 두께가 국내 최고로 얇고 가볍다</a:t>
                  </a:r>
                </a:p>
              </p:txBody>
            </p:sp>
            <p:sp>
              <p:nvSpPr>
                <p:cNvPr id="53255" name="Rectangle 8"/>
                <p:cNvSpPr>
                  <a:spLocks noChangeArrowheads="1"/>
                </p:cNvSpPr>
                <p:nvPr/>
              </p:nvSpPr>
              <p:spPr bwMode="auto">
                <a:xfrm>
                  <a:off x="1357313" y="2786063"/>
                  <a:ext cx="7000875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ko-KR" altLang="en-US" sz="2400" b="1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패널을 마음대로 접고</a:t>
                  </a:r>
                  <a:r>
                    <a:rPr lang="en-US" altLang="ko-KR" sz="2400" b="1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,</a:t>
                  </a:r>
                  <a:r>
                    <a:rPr lang="ko-KR" altLang="en-US" sz="2400" b="1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 필요하면 자를 수 있다</a:t>
                  </a:r>
                </a:p>
              </p:txBody>
            </p:sp>
            <p:sp>
              <p:nvSpPr>
                <p:cNvPr id="11" name="Oval 7"/>
                <p:cNvSpPr>
                  <a:spLocks noChangeArrowheads="1"/>
                </p:cNvSpPr>
                <p:nvPr/>
              </p:nvSpPr>
              <p:spPr bwMode="auto">
                <a:xfrm>
                  <a:off x="1071538" y="1643050"/>
                  <a:ext cx="215900" cy="215900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  <a:effectLst>
                  <a:outerShdw sy="50000" kx="-2453608" rotWithShape="0">
                    <a:schemeClr val="bg2">
                      <a:alpha val="5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ko-KR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5325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28750" y="2039938"/>
                  <a:ext cx="6715125" cy="70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Char char="-"/>
                  </a:pPr>
                  <a:r>
                    <a:rPr lang="ko-KR" altLang="en-US" sz="1400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패널의 핵심은 두께이며</a:t>
                  </a:r>
                  <a:r>
                    <a:rPr lang="en-US" altLang="ko-KR" sz="1400" b="1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기술이 없으면 두께를 줄일 수 없다</a:t>
                  </a:r>
                  <a:r>
                    <a:rPr lang="en-US" altLang="ko-KR" sz="1400" b="1" dirty="0">
                      <a:latin typeface="맑은 고딕" pitchFamily="50" charset="-127"/>
                      <a:ea typeface="맑은 고딕" pitchFamily="50" charset="-127"/>
                    </a:rPr>
                    <a:t>.</a:t>
                  </a:r>
                </a:p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ko-KR" sz="1300" dirty="0">
                      <a:latin typeface="맑은 고딕" pitchFamily="50" charset="-127"/>
                      <a:ea typeface="맑은 고딕" pitchFamily="50" charset="-127"/>
                    </a:rPr>
                    <a:t>   (</a:t>
                  </a:r>
                  <a:r>
                    <a:rPr lang="ko-KR" altLang="en-US" sz="1300" dirty="0">
                      <a:latin typeface="맑은 고딕" pitchFamily="50" charset="-127"/>
                      <a:ea typeface="맑은 고딕" pitchFamily="50" charset="-127"/>
                    </a:rPr>
                    <a:t>두께를 줄이면 </a:t>
                  </a:r>
                  <a:r>
                    <a:rPr lang="ko-KR" altLang="en-US" sz="1300" dirty="0" smtClean="0">
                      <a:latin typeface="맑은 고딕" pitchFamily="50" charset="-127"/>
                      <a:ea typeface="맑은 고딕" pitchFamily="50" charset="-127"/>
                    </a:rPr>
                    <a:t>배관구경이 </a:t>
                  </a:r>
                  <a:r>
                    <a:rPr lang="ko-KR" altLang="en-US" sz="1300" dirty="0">
                      <a:latin typeface="맑은 고딕" pitchFamily="50" charset="-127"/>
                      <a:ea typeface="맑은 고딕" pitchFamily="50" charset="-127"/>
                    </a:rPr>
                    <a:t>작아지고 구경이 작아지면 물의 순환이 어려워 짐</a:t>
                  </a:r>
                  <a:r>
                    <a:rPr lang="en-US" altLang="ko-KR" sz="1300" dirty="0">
                      <a:latin typeface="맑은 고딕" pitchFamily="50" charset="-127"/>
                      <a:ea typeface="맑은 고딕" pitchFamily="50" charset="-127"/>
                    </a:rPr>
                    <a:t>)</a:t>
                  </a:r>
                  <a:r>
                    <a:rPr lang="ko-KR" altLang="en-US" sz="1300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</a:p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Char char="-"/>
                  </a:pP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 기존 전기패널 두께와 동일하다</a:t>
                  </a:r>
                  <a:r>
                    <a:rPr lang="en-US" altLang="ko-KR" sz="1400" b="1" dirty="0">
                      <a:latin typeface="맑은 고딕" pitchFamily="50" charset="-127"/>
                      <a:ea typeface="맑은 고딕" pitchFamily="50" charset="-127"/>
                    </a:rPr>
                    <a:t>(15mm)</a:t>
                  </a:r>
                  <a:endParaRPr lang="ko-KR" altLang="en-US" sz="1400" b="1" dirty="0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14" name="Oval 7"/>
                <p:cNvSpPr>
                  <a:spLocks noChangeArrowheads="1"/>
                </p:cNvSpPr>
                <p:nvPr/>
              </p:nvSpPr>
              <p:spPr bwMode="auto">
                <a:xfrm>
                  <a:off x="1071538" y="2928934"/>
                  <a:ext cx="215900" cy="215900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  <a:effectLst>
                  <a:outerShdw sy="50000" kx="-2453608" rotWithShape="0">
                    <a:schemeClr val="bg2">
                      <a:alpha val="5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ko-KR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53259" name="Rectangle 8"/>
                <p:cNvSpPr>
                  <a:spLocks noChangeArrowheads="1"/>
                </p:cNvSpPr>
                <p:nvPr/>
              </p:nvSpPr>
              <p:spPr bwMode="auto">
                <a:xfrm>
                  <a:off x="1357313" y="3787775"/>
                  <a:ext cx="7000875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ko-KR" altLang="en-US" sz="2400" b="1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넓은 평수도 온도편차 없이 쉽게 난방이 가능하다 </a:t>
                  </a:r>
                </a:p>
              </p:txBody>
            </p:sp>
            <p:sp>
              <p:nvSpPr>
                <p:cNvPr id="16" name="Oval 7"/>
                <p:cNvSpPr>
                  <a:spLocks noChangeArrowheads="1"/>
                </p:cNvSpPr>
                <p:nvPr/>
              </p:nvSpPr>
              <p:spPr bwMode="auto">
                <a:xfrm>
                  <a:off x="1071538" y="3931086"/>
                  <a:ext cx="215900" cy="215900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  <a:effectLst>
                  <a:outerShdw sy="50000" kx="-2453608" rotWithShape="0">
                    <a:schemeClr val="bg2">
                      <a:alpha val="5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ko-KR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5326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28748" y="3286125"/>
                  <a:ext cx="7064377" cy="496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Char char="-"/>
                  </a:pPr>
                  <a:r>
                    <a:rPr lang="ko-KR" altLang="en-US" sz="1400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운반이 용이하고 시공 시 마음대로 </a:t>
                  </a:r>
                  <a:r>
                    <a:rPr lang="ko-KR" altLang="en-US" sz="1400" b="1" dirty="0" smtClean="0">
                      <a:latin typeface="맑은 고딕" pitchFamily="50" charset="-127"/>
                      <a:ea typeface="맑은 고딕" pitchFamily="50" charset="-127"/>
                    </a:rPr>
                    <a:t>자르고 연결할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수 있어 누구나 쉽게 설치가 </a:t>
                  </a:r>
                  <a:r>
                    <a:rPr lang="ko-KR" altLang="en-US" sz="1400" b="1" dirty="0" smtClean="0">
                      <a:latin typeface="맑은 고딕" pitchFamily="50" charset="-127"/>
                      <a:ea typeface="맑은 고딕" pitchFamily="50" charset="-127"/>
                    </a:rPr>
                    <a:t>가능하다</a:t>
                  </a:r>
                  <a:endParaRPr lang="en-US" altLang="ko-KR" sz="1400" b="1" dirty="0"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Char char="-"/>
                  </a:pPr>
                  <a:r>
                    <a:rPr lang="en-US" altLang="ko-KR" sz="1400" b="1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패널 간 배관연결이 쉽고 누수의 위험이 없어 자유롭다</a:t>
                  </a:r>
                  <a:endParaRPr lang="en-US" altLang="ko-KR" sz="1400" b="1" dirty="0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18" name="Oval 7"/>
                <p:cNvSpPr>
                  <a:spLocks noChangeArrowheads="1"/>
                </p:cNvSpPr>
                <p:nvPr/>
              </p:nvSpPr>
              <p:spPr bwMode="auto">
                <a:xfrm>
                  <a:off x="1071538" y="4927612"/>
                  <a:ext cx="215900" cy="215900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  <a:effectLst>
                  <a:outerShdw sy="50000" kx="-2453608" rotWithShape="0">
                    <a:schemeClr val="bg2">
                      <a:alpha val="50000"/>
                    </a:schemeClr>
                  </a:outerShdw>
                  <a:reflection blurRad="6350" stA="52000" endA="300" endPos="35000" dir="5400000" sy="-100000" algn="bl" rotWithShape="0"/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ko-KR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5326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28750" y="4276725"/>
                  <a:ext cx="6715125" cy="291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SzTx/>
                    <a:buFontTx/>
                    <a:buChar char="-"/>
                  </a:pP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 err="1">
                      <a:latin typeface="맑은 고딕" pitchFamily="50" charset="-127"/>
                      <a:ea typeface="맑은 고딕" pitchFamily="50" charset="-127"/>
                    </a:rPr>
                    <a:t>에스로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400" b="1" dirty="0" smtClean="0">
                      <a:latin typeface="맑은 고딕" pitchFamily="50" charset="-127"/>
                      <a:ea typeface="맑은 고딕" pitchFamily="50" charset="-127"/>
                    </a:rPr>
                    <a:t>시스템은 온수가 빠르게 </a:t>
                  </a:r>
                  <a:r>
                    <a:rPr lang="ko-KR" altLang="en-US" sz="1400" b="1" dirty="0">
                      <a:latin typeface="맑은 고딕" pitchFamily="50" charset="-127"/>
                      <a:ea typeface="맑은 고딕" pitchFamily="50" charset="-127"/>
                    </a:rPr>
                    <a:t>병렬순환하기에 어떤 공간도 온수난방 설치가 쉽다</a:t>
                  </a:r>
                  <a:endParaRPr lang="en-US" altLang="ko-KR" sz="1400" b="1" dirty="0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53264" name="Rectangle 8"/>
                <p:cNvSpPr>
                  <a:spLocks noChangeArrowheads="1"/>
                </p:cNvSpPr>
                <p:nvPr/>
              </p:nvSpPr>
              <p:spPr bwMode="auto">
                <a:xfrm>
                  <a:off x="1357313" y="4786313"/>
                  <a:ext cx="7000875" cy="8479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ko-KR" altLang="en-US" sz="2400" b="1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자재부터 시스템까지 고정관념의 틀을 깬 차세대 </a:t>
                  </a:r>
                  <a:endParaRPr lang="en-US" altLang="ko-KR" sz="2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ko-KR" altLang="en-US" sz="2400" b="1" dirty="0" smtClean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제품이다</a:t>
                  </a:r>
                  <a:endParaRPr lang="ko-KR" altLang="en-US" sz="24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sp>
            <p:nvSpPr>
              <p:cNvPr id="17" name="직사각형 16"/>
              <p:cNvSpPr/>
              <p:nvPr/>
            </p:nvSpPr>
            <p:spPr bwMode="auto">
              <a:xfrm>
                <a:off x="500063" y="1285875"/>
                <a:ext cx="8215312" cy="5021263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Picture 25" descr="C:\Documents and Settings\Administrator\바탕 화면\공유파일\임시방\홈페이지\타이틀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430735"/>
              <a:ext cx="3285745" cy="405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58"/>
            <p:cNvSpPr txBox="1">
              <a:spLocks noChangeArrowheads="1"/>
            </p:cNvSpPr>
            <p:nvPr/>
          </p:nvSpPr>
          <p:spPr bwMode="auto">
            <a:xfrm>
              <a:off x="827584" y="420887"/>
              <a:ext cx="2714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800" b="1" dirty="0" err="1">
                  <a:solidFill>
                    <a:schemeClr val="bg1"/>
                  </a:solidFill>
                  <a:latin typeface="+mn-ea"/>
                  <a:ea typeface="+mn-ea"/>
                </a:rPr>
                <a:t>에스로</a:t>
              </a:r>
              <a:r>
                <a:rPr lang="ko-KR" altLang="en-US" sz="18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r>
                <a:rPr lang="ko-KR" altLang="en-US" sz="18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온수패널의 특성</a:t>
              </a:r>
              <a:r>
                <a:rPr lang="en-US" altLang="ko-KR" sz="18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?</a:t>
              </a:r>
              <a:endParaRPr lang="ko-KR" altLang="en-US" sz="18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3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-22-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7774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507073"/>
              </p:ext>
            </p:extLst>
          </p:nvPr>
        </p:nvGraphicFramePr>
        <p:xfrm>
          <a:off x="728193" y="1412776"/>
          <a:ext cx="7704856" cy="44644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1519"/>
                <a:gridCol w="3284985"/>
                <a:gridCol w="3168352"/>
              </a:tblGrid>
              <a:tr h="47434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779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5121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720" y="2060848"/>
            <a:ext cx="3025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인체의 </a:t>
            </a:r>
            <a:r>
              <a:rPr lang="ko-KR" altLang="en-US" sz="1200" dirty="0"/>
              <a:t>혈액 </a:t>
            </a:r>
            <a:r>
              <a:rPr lang="ko-KR" altLang="en-US" sz="1200" dirty="0" smtClean="0"/>
              <a:t>순환 구조와 </a:t>
            </a:r>
            <a:r>
              <a:rPr lang="ko-KR" altLang="en-US" sz="1200" dirty="0"/>
              <a:t>같이 </a:t>
            </a:r>
            <a:r>
              <a:rPr lang="ko-KR" altLang="en-US" sz="1200" dirty="0" smtClean="0"/>
              <a:t>적은 양의</a:t>
            </a:r>
            <a:endParaRPr lang="en-US" altLang="ko-KR" sz="1200" dirty="0" smtClean="0"/>
          </a:p>
          <a:p>
            <a:r>
              <a:rPr lang="ko-KR" altLang="en-US" sz="1200" dirty="0" smtClean="0"/>
              <a:t>온수를 </a:t>
            </a:r>
            <a:r>
              <a:rPr lang="ko-KR" altLang="en-US" sz="1200" dirty="0"/>
              <a:t>주관</a:t>
            </a:r>
            <a:r>
              <a:rPr lang="en-US" altLang="ko-KR" sz="1200" dirty="0"/>
              <a:t>(</a:t>
            </a:r>
            <a:r>
              <a:rPr lang="ko-KR" altLang="en-US" sz="1200" dirty="0"/>
              <a:t>동</a:t>
            </a:r>
            <a:r>
              <a:rPr lang="en-US" altLang="ko-KR" sz="1200" dirty="0"/>
              <a:t>,</a:t>
            </a:r>
            <a:r>
              <a:rPr lang="ko-KR" altLang="en-US" sz="1200" dirty="0"/>
              <a:t>정맥</a:t>
            </a:r>
            <a:r>
              <a:rPr lang="en-US" altLang="ko-KR" sz="1200" dirty="0"/>
              <a:t>)</a:t>
            </a:r>
            <a:r>
              <a:rPr lang="ko-KR" altLang="en-US" sz="1200" dirty="0"/>
              <a:t>과 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분지관</a:t>
            </a:r>
            <a:r>
              <a:rPr lang="ko-KR" altLang="en-US" sz="1200" dirty="0" smtClean="0"/>
              <a:t> </a:t>
            </a:r>
            <a:r>
              <a:rPr lang="en-US" altLang="ko-KR" sz="1200" dirty="0"/>
              <a:t>(</a:t>
            </a:r>
            <a:r>
              <a:rPr lang="ko-KR" altLang="en-US" sz="1200" dirty="0"/>
              <a:t>모세혈관</a:t>
            </a:r>
            <a:r>
              <a:rPr lang="en-US" altLang="ko-KR" sz="1200" dirty="0" smtClean="0"/>
              <a:t>)</a:t>
            </a:r>
          </a:p>
          <a:p>
            <a:r>
              <a:rPr lang="ko-KR" altLang="en-US" sz="1200" dirty="0" err="1" smtClean="0"/>
              <a:t>으로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빠르게 골고루 병렬 </a:t>
            </a:r>
            <a:r>
              <a:rPr lang="ko-KR" altLang="en-US" sz="1200" dirty="0" smtClean="0"/>
              <a:t>순환시켜</a:t>
            </a:r>
            <a:r>
              <a:rPr lang="en-US" altLang="ko-KR" sz="1200" dirty="0" smtClean="0"/>
              <a:t>,</a:t>
            </a:r>
            <a:r>
              <a:rPr lang="ko-KR" altLang="en-US" sz="1200" dirty="0" smtClean="0"/>
              <a:t> 효율은</a:t>
            </a:r>
            <a:endParaRPr lang="en-US" altLang="ko-KR" sz="1200" dirty="0" smtClean="0"/>
          </a:p>
          <a:p>
            <a:r>
              <a:rPr lang="ko-KR" altLang="en-US" sz="1200" dirty="0" smtClean="0"/>
              <a:t>높이고 </a:t>
            </a:r>
            <a:r>
              <a:rPr lang="ko-KR" altLang="en-US" sz="1200" dirty="0"/>
              <a:t>물을 데우는 에너지는 줄이는 </a:t>
            </a:r>
            <a:r>
              <a:rPr lang="ko-KR" altLang="en-US" sz="1200" dirty="0" smtClean="0"/>
              <a:t>원리</a:t>
            </a:r>
            <a:endParaRPr lang="en-US" altLang="ko-KR" sz="1200" dirty="0" smtClean="0"/>
          </a:p>
          <a:p>
            <a:r>
              <a:rPr lang="ko-KR" altLang="en-US" sz="1200" dirty="0" smtClean="0"/>
              <a:t>이다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3068960"/>
            <a:ext cx="3240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난방배관의 원자재 특성을 최대한 살려 </a:t>
            </a:r>
            <a:r>
              <a:rPr lang="ko-KR" altLang="en-US" sz="1200" dirty="0" smtClean="0"/>
              <a:t>건식</a:t>
            </a:r>
            <a:endParaRPr lang="en-US" altLang="ko-KR" sz="1200" dirty="0" smtClean="0"/>
          </a:p>
          <a:p>
            <a:r>
              <a:rPr lang="ko-KR" altLang="en-US" sz="1200" dirty="0" smtClean="0"/>
              <a:t>패널 </a:t>
            </a:r>
            <a:r>
              <a:rPr lang="ko-KR" altLang="en-US" sz="1200" dirty="0"/>
              <a:t>제품의 박막화를 실현 </a:t>
            </a:r>
            <a:r>
              <a:rPr lang="ko-KR" altLang="en-US" sz="1200" dirty="0" smtClean="0"/>
              <a:t>하고</a:t>
            </a:r>
            <a:r>
              <a:rPr lang="en-US" altLang="ko-KR" sz="1200" dirty="0" smtClean="0"/>
              <a:t>,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패널 간 </a:t>
            </a:r>
            <a:r>
              <a:rPr lang="ko-KR" altLang="en-US" sz="1200" dirty="0" smtClean="0"/>
              <a:t>연결</a:t>
            </a:r>
            <a:endParaRPr lang="en-US" altLang="ko-KR" sz="1200" dirty="0" smtClean="0"/>
          </a:p>
          <a:p>
            <a:r>
              <a:rPr lang="ko-KR" altLang="en-US" sz="1200" dirty="0" smtClean="0"/>
              <a:t>을 </a:t>
            </a:r>
            <a:r>
              <a:rPr lang="ko-KR" altLang="en-US" sz="1200" dirty="0"/>
              <a:t>용이하게 </a:t>
            </a:r>
            <a:r>
              <a:rPr lang="ko-KR" altLang="en-US" sz="1200" dirty="0" smtClean="0"/>
              <a:t>하고</a:t>
            </a:r>
            <a:r>
              <a:rPr lang="en-US" altLang="ko-KR" sz="1200" dirty="0" smtClean="0"/>
              <a:t>,</a:t>
            </a:r>
            <a:r>
              <a:rPr lang="ko-KR" altLang="en-US" sz="1200" dirty="0" smtClean="0"/>
              <a:t> 병풍 </a:t>
            </a:r>
            <a:r>
              <a:rPr lang="ko-KR" altLang="en-US" sz="1200" dirty="0" err="1" smtClean="0"/>
              <a:t>접이식으로</a:t>
            </a:r>
            <a:r>
              <a:rPr lang="ko-KR" altLang="en-US" sz="1200" dirty="0" smtClean="0"/>
              <a:t> 패널제작</a:t>
            </a:r>
            <a:endParaRPr lang="en-US" altLang="ko-KR" sz="1200" dirty="0" smtClean="0"/>
          </a:p>
          <a:p>
            <a:r>
              <a:rPr lang="ko-KR" altLang="en-US" sz="1200" dirty="0" smtClean="0"/>
              <a:t>이 </a:t>
            </a:r>
            <a:r>
              <a:rPr lang="ko-KR" altLang="en-US" sz="1200" dirty="0" err="1" smtClean="0"/>
              <a:t>가능하므로써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시공</a:t>
            </a:r>
            <a:r>
              <a:rPr lang="en-US" altLang="ko-KR" sz="1200" dirty="0"/>
              <a:t>,</a:t>
            </a:r>
            <a:r>
              <a:rPr lang="ko-KR" altLang="en-US" sz="1200" dirty="0"/>
              <a:t>운반</a:t>
            </a:r>
            <a:r>
              <a:rPr lang="en-US" altLang="ko-KR" sz="1200" dirty="0"/>
              <a:t>,</a:t>
            </a:r>
            <a:r>
              <a:rPr lang="ko-KR" altLang="en-US" sz="1200" dirty="0"/>
              <a:t>마감 등에 </a:t>
            </a:r>
            <a:r>
              <a:rPr lang="ko-KR" altLang="en-US" sz="1200" dirty="0" smtClean="0"/>
              <a:t>매우</a:t>
            </a:r>
            <a:endParaRPr lang="en-US" altLang="ko-KR" sz="1200" dirty="0" smtClean="0"/>
          </a:p>
          <a:p>
            <a:r>
              <a:rPr lang="ko-KR" altLang="en-US" sz="1200" dirty="0" smtClean="0"/>
              <a:t>편리하고 </a:t>
            </a:r>
            <a:r>
              <a:rPr lang="ko-KR" altLang="en-US" sz="1200" dirty="0"/>
              <a:t>완성도가 </a:t>
            </a:r>
            <a:r>
              <a:rPr lang="ko-KR" altLang="en-US" sz="1200" dirty="0" smtClean="0"/>
              <a:t> 매우 높은  고급형 차세대</a:t>
            </a:r>
            <a:endParaRPr lang="en-US" altLang="ko-KR" sz="1200" dirty="0" smtClean="0"/>
          </a:p>
          <a:p>
            <a:r>
              <a:rPr lang="ko-KR" altLang="en-US" sz="1200" dirty="0" smtClean="0"/>
              <a:t>제품이다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2060848"/>
            <a:ext cx="30863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200" dirty="0" smtClean="0"/>
              <a:t> </a:t>
            </a:r>
            <a:r>
              <a:rPr lang="en-US" altLang="ko-KR" sz="1200" dirty="0" smtClean="0"/>
              <a:t>EPS </a:t>
            </a:r>
            <a:r>
              <a:rPr lang="ko-KR" altLang="en-US" sz="1200" dirty="0" smtClean="0"/>
              <a:t>또는 </a:t>
            </a:r>
            <a:r>
              <a:rPr lang="ko-KR" altLang="en-US" sz="1200" dirty="0" err="1" smtClean="0"/>
              <a:t>수지폼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등의 바닥재에 홈을 파서</a:t>
            </a:r>
          </a:p>
          <a:p>
            <a:pPr fontAlgn="base" latinLnBrk="0"/>
            <a:r>
              <a:rPr lang="ko-KR" altLang="en-US" sz="1200" dirty="0"/>
              <a:t>현장에서 </a:t>
            </a:r>
            <a:r>
              <a:rPr lang="ko-KR" altLang="en-US" sz="1200" dirty="0" err="1"/>
              <a:t>블럭으로</a:t>
            </a:r>
            <a:r>
              <a:rPr lang="ko-KR" altLang="en-US" sz="1200" dirty="0"/>
              <a:t> 설치한 후 </a:t>
            </a:r>
            <a:r>
              <a:rPr lang="en-US" altLang="ko-KR" sz="1200" dirty="0"/>
              <a:t>PE(XL</a:t>
            </a:r>
            <a:r>
              <a:rPr lang="en-US" altLang="ko-KR" sz="1200" dirty="0" smtClean="0"/>
              <a:t>), </a:t>
            </a:r>
            <a:r>
              <a:rPr lang="en-US" altLang="ko-KR" sz="1200" dirty="0"/>
              <a:t>PVC</a:t>
            </a:r>
            <a:r>
              <a:rPr lang="ko-KR" altLang="en-US" sz="1200" dirty="0" smtClean="0"/>
              <a:t>관</a:t>
            </a:r>
            <a:endParaRPr lang="en-US" altLang="ko-KR" sz="1200" dirty="0" smtClean="0"/>
          </a:p>
          <a:p>
            <a:pPr fontAlgn="base" latinLnBrk="0"/>
            <a:r>
              <a:rPr lang="ko-KR" altLang="en-US" sz="1200" dirty="0" smtClean="0"/>
              <a:t>을 홈 속에 </a:t>
            </a:r>
            <a:r>
              <a:rPr lang="ko-KR" altLang="en-US" sz="1200" dirty="0"/>
              <a:t>매설하고 그 위에 열전도 </a:t>
            </a:r>
            <a:r>
              <a:rPr lang="ko-KR" altLang="en-US" sz="1200" dirty="0" err="1" smtClean="0"/>
              <a:t>보호판</a:t>
            </a:r>
            <a:endParaRPr lang="en-US" altLang="ko-KR" sz="1200" dirty="0" smtClean="0"/>
          </a:p>
          <a:p>
            <a:pPr fontAlgn="base" latinLnBrk="0"/>
            <a:r>
              <a:rPr lang="ko-KR" altLang="en-US" sz="1200" dirty="0" smtClean="0"/>
              <a:t>을 </a:t>
            </a:r>
            <a:r>
              <a:rPr lang="ko-KR" altLang="en-US" sz="1200" dirty="0"/>
              <a:t>덮는 방식이거나</a:t>
            </a:r>
            <a:r>
              <a:rPr lang="en-US" altLang="ko-KR" sz="1200" dirty="0" smtClean="0"/>
              <a:t>,</a:t>
            </a:r>
          </a:p>
          <a:p>
            <a:pPr fontAlgn="base" latinLnBrk="0"/>
            <a:endParaRPr lang="ko-KR" altLang="en-US" sz="1200" dirty="0"/>
          </a:p>
          <a:p>
            <a:pPr fontAlgn="base" latinLnBrk="0"/>
            <a:r>
              <a:rPr lang="ko-KR" altLang="en-US" sz="1200" dirty="0"/>
              <a:t>패널화 하여 패널끼리 연결 </a:t>
            </a:r>
            <a:r>
              <a:rPr lang="ko-KR" altLang="en-US" sz="1200" dirty="0" smtClean="0"/>
              <a:t>가능한 직렬</a:t>
            </a:r>
            <a:endParaRPr lang="en-US" altLang="ko-KR" sz="1200" dirty="0" smtClean="0"/>
          </a:p>
          <a:p>
            <a:pPr fontAlgn="base" latinLnBrk="0"/>
            <a:r>
              <a:rPr lang="ko-KR" altLang="en-US" sz="1200" dirty="0" smtClean="0"/>
              <a:t>배관 </a:t>
            </a:r>
            <a:r>
              <a:rPr lang="ko-KR" altLang="en-US" sz="1200" dirty="0"/>
              <a:t>구조식 </a:t>
            </a:r>
            <a:r>
              <a:rPr lang="ko-KR" altLang="en-US" sz="1200" dirty="0" smtClean="0"/>
              <a:t>제품이다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14847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구 분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5852" y="148478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에스로</a:t>
            </a:r>
            <a:r>
              <a:rPr lang="ko-KR" altLang="en-US" dirty="0" smtClean="0">
                <a:solidFill>
                  <a:schemeClr val="bg1"/>
                </a:solidFill>
              </a:rPr>
              <a:t> 기술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3028" y="14847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기존 기술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191" y="292551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원리 및</a:t>
            </a:r>
            <a:endParaRPr lang="en-US" altLang="ko-KR" dirty="0" smtClean="0"/>
          </a:p>
          <a:p>
            <a:r>
              <a:rPr lang="ko-KR" altLang="en-US" dirty="0" smtClean="0"/>
              <a:t>내</a:t>
            </a:r>
            <a:r>
              <a:rPr lang="ko-KR" altLang="en-US" dirty="0"/>
              <a:t>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49086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기술수준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4493145"/>
            <a:ext cx="3134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200" dirty="0"/>
              <a:t>난방면적</a:t>
            </a:r>
            <a:r>
              <a:rPr lang="en-US" altLang="ko-KR" sz="1200" dirty="0"/>
              <a:t>: </a:t>
            </a:r>
            <a:r>
              <a:rPr lang="ko-KR" altLang="en-US" sz="1200" dirty="0"/>
              <a:t>분배기 </a:t>
            </a:r>
            <a:r>
              <a:rPr lang="en-US" altLang="ko-KR" sz="1200" dirty="0"/>
              <a:t>1</a:t>
            </a:r>
            <a:r>
              <a:rPr lang="ko-KR" altLang="en-US" sz="1200" dirty="0"/>
              <a:t>구당 최대 표준 패널</a:t>
            </a:r>
            <a:r>
              <a:rPr lang="en-US" altLang="ko-KR" sz="1200" dirty="0"/>
              <a:t>(1</a:t>
            </a:r>
            <a:r>
              <a:rPr lang="ko-KR" altLang="en-US" sz="1200" dirty="0"/>
              <a:t>㎡</a:t>
            </a:r>
            <a:r>
              <a:rPr lang="en-US" altLang="ko-KR" sz="1200" dirty="0"/>
              <a:t>) </a:t>
            </a:r>
            <a:endParaRPr lang="en-US" altLang="ko-KR" sz="1200" dirty="0" smtClean="0"/>
          </a:p>
          <a:p>
            <a:pPr fontAlgn="base"/>
            <a:r>
              <a:rPr lang="en-US" altLang="ko-KR" sz="1200" dirty="0"/>
              <a:t> </a:t>
            </a:r>
            <a:r>
              <a:rPr lang="en-US" altLang="ko-KR" sz="1200" dirty="0" smtClean="0"/>
              <a:t>                   </a:t>
            </a:r>
            <a:r>
              <a:rPr lang="ko-KR" altLang="en-US" sz="1200" dirty="0" smtClean="0"/>
              <a:t>기준으로 최대 </a:t>
            </a:r>
            <a:r>
              <a:rPr lang="en-US" altLang="ko-KR" sz="1200" dirty="0" smtClean="0"/>
              <a:t>30</a:t>
            </a:r>
            <a:r>
              <a:rPr lang="ko-KR" altLang="en-US" sz="1200" dirty="0"/>
              <a:t>장 </a:t>
            </a:r>
            <a:r>
              <a:rPr lang="en-US" altLang="ko-KR" sz="1200" dirty="0"/>
              <a:t>(30</a:t>
            </a:r>
            <a:r>
              <a:rPr lang="ko-KR" altLang="en-US" sz="1200" dirty="0"/>
              <a:t>㎡</a:t>
            </a:r>
            <a:r>
              <a:rPr lang="en-US" altLang="ko-KR" sz="1200" dirty="0"/>
              <a:t>)</a:t>
            </a:r>
            <a:r>
              <a:rPr lang="ko-KR" altLang="en-US" sz="1200" dirty="0"/>
              <a:t>의 </a:t>
            </a:r>
            <a:r>
              <a:rPr lang="ko-KR" altLang="en-US" sz="1200" dirty="0" smtClean="0"/>
              <a:t>패널</a:t>
            </a:r>
            <a:endParaRPr lang="en-US" altLang="ko-KR" sz="1200" dirty="0" smtClean="0"/>
          </a:p>
          <a:p>
            <a:pPr fontAlgn="base"/>
            <a:r>
              <a:rPr lang="en-US" altLang="ko-KR" sz="1200" dirty="0"/>
              <a:t> </a:t>
            </a:r>
            <a:r>
              <a:rPr lang="en-US" altLang="ko-KR" sz="1200" dirty="0" smtClean="0"/>
              <a:t>                   </a:t>
            </a:r>
            <a:r>
              <a:rPr lang="ko-KR" altLang="en-US" sz="1200" dirty="0" smtClean="0"/>
              <a:t>을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연결하여 난방가능 </a:t>
            </a:r>
            <a:endParaRPr lang="ko-KR" altLang="en-US" sz="1200" dirty="0"/>
          </a:p>
          <a:p>
            <a:pPr fontAlgn="base"/>
            <a:r>
              <a:rPr lang="ko-KR" altLang="en-US" sz="1200" dirty="0"/>
              <a:t>소비열량 </a:t>
            </a:r>
            <a:r>
              <a:rPr lang="en-US" altLang="ko-KR" sz="1200" dirty="0"/>
              <a:t>: 275</a:t>
            </a:r>
            <a:r>
              <a:rPr lang="ko-KR" altLang="en-US" sz="1200" dirty="0"/>
              <a:t>㎉</a:t>
            </a:r>
            <a:r>
              <a:rPr lang="en-US" altLang="ko-KR" sz="1200" dirty="0"/>
              <a:t>(3.3</a:t>
            </a:r>
            <a:r>
              <a:rPr lang="ko-KR" altLang="en-US" sz="1200" dirty="0"/>
              <a:t>㎡당</a:t>
            </a:r>
            <a:r>
              <a:rPr lang="en-US" altLang="ko-KR" sz="1200" dirty="0" smtClean="0"/>
              <a:t>)</a:t>
            </a:r>
          </a:p>
          <a:p>
            <a:pPr fontAlgn="base"/>
            <a:endParaRPr lang="ko-KR" altLang="en-US" sz="1200" dirty="0"/>
          </a:p>
          <a:p>
            <a:pPr fontAlgn="base"/>
            <a:r>
              <a:rPr lang="ko-KR" altLang="en-US" sz="1200" dirty="0"/>
              <a:t>패널두께 </a:t>
            </a:r>
            <a:r>
              <a:rPr lang="en-US" altLang="ko-KR" sz="1200" dirty="0"/>
              <a:t>: 15</a:t>
            </a:r>
            <a:r>
              <a:rPr lang="ko-KR" altLang="en-US" sz="1200" dirty="0" smtClean="0"/>
              <a:t>㎜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22565" y="4492579"/>
            <a:ext cx="301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200" dirty="0"/>
              <a:t>난방면적</a:t>
            </a:r>
            <a:r>
              <a:rPr lang="en-US" altLang="ko-KR" sz="1200" dirty="0"/>
              <a:t>: </a:t>
            </a:r>
            <a:r>
              <a:rPr lang="ko-KR" altLang="en-US" sz="1200" dirty="0"/>
              <a:t>분배기 </a:t>
            </a:r>
            <a:r>
              <a:rPr lang="en-US" altLang="ko-KR" sz="1200" dirty="0"/>
              <a:t>1</a:t>
            </a:r>
            <a:r>
              <a:rPr lang="ko-KR" altLang="en-US" sz="1200" dirty="0"/>
              <a:t>구당 최대 </a:t>
            </a:r>
            <a:r>
              <a:rPr lang="en-US" altLang="ko-KR" sz="1200" dirty="0" smtClean="0"/>
              <a:t>15</a:t>
            </a:r>
            <a:r>
              <a:rPr lang="ko-KR" altLang="en-US" sz="1200" dirty="0" smtClean="0"/>
              <a:t>㎡ 연결</a:t>
            </a:r>
            <a:endParaRPr lang="en-US" altLang="ko-KR" sz="1200" dirty="0" smtClean="0"/>
          </a:p>
          <a:p>
            <a:pPr fontAlgn="base"/>
            <a:r>
              <a:rPr lang="ko-KR" altLang="en-US" sz="1200" dirty="0" smtClean="0"/>
              <a:t>                    하여 난방가능</a:t>
            </a:r>
            <a:endParaRPr lang="en-US" altLang="ko-KR" sz="1200" dirty="0" smtClean="0"/>
          </a:p>
          <a:p>
            <a:pPr fontAlgn="base"/>
            <a:r>
              <a:rPr lang="ko-KR" altLang="en-US" sz="1200" dirty="0" smtClean="0"/>
              <a:t> </a:t>
            </a:r>
            <a:endParaRPr lang="ko-KR" altLang="en-US" sz="1200" dirty="0"/>
          </a:p>
          <a:p>
            <a:pPr fontAlgn="base"/>
            <a:r>
              <a:rPr lang="ko-KR" altLang="en-US" sz="1200" dirty="0"/>
              <a:t>소비열량 </a:t>
            </a:r>
            <a:r>
              <a:rPr lang="en-US" altLang="ko-KR" sz="1200" dirty="0"/>
              <a:t>: </a:t>
            </a:r>
            <a:r>
              <a:rPr lang="en-US" altLang="ko-KR" sz="1200" dirty="0" smtClean="0"/>
              <a:t>500~600</a:t>
            </a:r>
            <a:r>
              <a:rPr lang="ko-KR" altLang="en-US" sz="1200" dirty="0" smtClean="0"/>
              <a:t>㎉</a:t>
            </a:r>
            <a:r>
              <a:rPr lang="en-US" altLang="ko-KR" sz="1200" dirty="0"/>
              <a:t>(3.3</a:t>
            </a:r>
            <a:r>
              <a:rPr lang="ko-KR" altLang="en-US" sz="1200" dirty="0"/>
              <a:t>㎡당</a:t>
            </a:r>
            <a:r>
              <a:rPr lang="en-US" altLang="ko-KR" sz="1200" dirty="0" smtClean="0"/>
              <a:t>)</a:t>
            </a:r>
          </a:p>
          <a:p>
            <a:pPr fontAlgn="base"/>
            <a:endParaRPr lang="ko-KR" altLang="en-US" sz="1200" dirty="0"/>
          </a:p>
          <a:p>
            <a:pPr fontAlgn="base"/>
            <a:r>
              <a:rPr lang="ko-KR" altLang="en-US" sz="1200" dirty="0"/>
              <a:t>패널두께 </a:t>
            </a:r>
            <a:r>
              <a:rPr lang="en-US" altLang="ko-KR" sz="1200" dirty="0"/>
              <a:t>: </a:t>
            </a:r>
            <a:r>
              <a:rPr lang="en-US" altLang="ko-KR" sz="1200" dirty="0" smtClean="0"/>
              <a:t>20~30</a:t>
            </a:r>
            <a:r>
              <a:rPr lang="ko-KR" altLang="en-US" sz="1200" dirty="0" smtClean="0"/>
              <a:t>㎜</a:t>
            </a:r>
            <a:endParaRPr lang="ko-KR" altLang="en-US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755576" y="694085"/>
            <a:ext cx="7358062" cy="574675"/>
          </a:xfrm>
          <a:prstGeom prst="roundRect">
            <a:avLst>
              <a:gd name="adj" fmla="val 15889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72000" tIns="46800" rIns="72000" anchor="ctr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ko-KR" altLang="en-US" sz="2800" b="1" dirty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타 제품과 </a:t>
            </a:r>
            <a:r>
              <a:rPr lang="ko-KR" altLang="en-US" sz="2800" b="1" dirty="0" err="1" smtClean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기술성</a:t>
            </a:r>
            <a:r>
              <a:rPr lang="ko-KR" altLang="en-US" sz="2800" b="1" dirty="0" smtClean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 요약 비교</a:t>
            </a:r>
            <a:endParaRPr lang="ko-KR" altLang="en-US" sz="2800" b="1" dirty="0">
              <a:solidFill>
                <a:srgbClr val="0086E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-23-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668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2956491"/>
              </p:ext>
            </p:extLst>
          </p:nvPr>
        </p:nvGraphicFramePr>
        <p:xfrm>
          <a:off x="719572" y="940380"/>
          <a:ext cx="7704856" cy="51529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1519"/>
                <a:gridCol w="3284985"/>
                <a:gridCol w="3168352"/>
              </a:tblGrid>
              <a:tr h="47434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779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20058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720" y="1412776"/>
            <a:ext cx="32064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dirty="0" smtClean="0"/>
              <a:t>♡병풍 </a:t>
            </a:r>
            <a:r>
              <a:rPr lang="ko-KR" altLang="en-US" sz="1200" dirty="0" err="1" smtClean="0"/>
              <a:t>접이식으로</a:t>
            </a:r>
            <a:r>
              <a:rPr lang="ko-KR" altLang="en-US" sz="1200" dirty="0" smtClean="0"/>
              <a:t> 시공이 간단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♡두께가 얇아 </a:t>
            </a:r>
            <a:r>
              <a:rPr lang="ko-KR" altLang="en-US" sz="1200" dirty="0" err="1" smtClean="0"/>
              <a:t>리모델링</a:t>
            </a:r>
            <a:r>
              <a:rPr lang="ko-KR" altLang="en-US" sz="1200" dirty="0" smtClean="0"/>
              <a:t> 시 천고 확보 용이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♡철거 후 재사용이 가능 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♡적은 양의 물로 빠른 난방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♡병렬순환으로 골고루 난방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♡패널 크기가 다양하여 난방구조에 상관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없이 대응 가능</a:t>
            </a:r>
            <a:r>
              <a:rPr lang="en-US" altLang="ko-KR" sz="1200" dirty="0" smtClean="0"/>
              <a:t>    </a:t>
            </a:r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</a:t>
            </a:r>
            <a:r>
              <a:rPr lang="en-US" altLang="ko-KR" sz="1200" smtClean="0"/>
              <a:t>EPDM </a:t>
            </a:r>
            <a:r>
              <a:rPr lang="ko-KR" altLang="en-US" sz="1200" smtClean="0"/>
              <a:t>고무배관으로 </a:t>
            </a:r>
            <a:r>
              <a:rPr lang="ko-KR" altLang="en-US" sz="1200" dirty="0" smtClean="0"/>
              <a:t>동파 걱정 없음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♡난방 유지비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효율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2</a:t>
            </a:r>
            <a:r>
              <a:rPr lang="ko-KR" altLang="en-US" sz="1200" dirty="0" err="1" smtClean="0"/>
              <a:t>배이상</a:t>
            </a:r>
            <a:r>
              <a:rPr lang="ko-KR" altLang="en-US" sz="1200" dirty="0" smtClean="0"/>
              <a:t> 절감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</a:t>
            </a:r>
            <a:r>
              <a:rPr lang="ko-KR" altLang="en-US" sz="1200" dirty="0"/>
              <a:t>설계반영 시 건물 하중을 줄여 </a:t>
            </a:r>
            <a:r>
              <a:rPr lang="ko-KR" altLang="en-US" sz="1200" dirty="0" smtClean="0"/>
              <a:t>원가절감</a:t>
            </a:r>
            <a:endParaRPr lang="en-US" altLang="ko-KR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43608" y="980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구 분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5852" y="98072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에스로</a:t>
            </a:r>
            <a:r>
              <a:rPr lang="ko-KR" altLang="en-US" dirty="0" smtClean="0">
                <a:solidFill>
                  <a:schemeClr val="bg1"/>
                </a:solidFill>
              </a:rPr>
              <a:t> 기술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3028" y="9807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기존 기술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191" y="242145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장</a:t>
            </a:r>
            <a:r>
              <a:rPr lang="en-US" altLang="ko-KR" dirty="0" smtClean="0"/>
              <a:t>,</a:t>
            </a:r>
            <a:r>
              <a:rPr lang="ko-KR" altLang="en-US" dirty="0" smtClean="0"/>
              <a:t>단점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8533" y="44045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경제성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1720" y="3989089"/>
            <a:ext cx="32496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ts val="1800"/>
              </a:lnSpc>
            </a:pPr>
            <a:r>
              <a:rPr lang="ko-KR" altLang="en-US" sz="1200" dirty="0"/>
              <a:t>♡신축시장의 </a:t>
            </a:r>
            <a:r>
              <a:rPr lang="ko-KR" altLang="en-US" sz="1200" dirty="0" smtClean="0"/>
              <a:t>패러다임 변화로 공간마루 난방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 </a:t>
            </a:r>
            <a:r>
              <a:rPr lang="ko-KR" altLang="en-US" sz="1200" dirty="0" smtClean="0"/>
              <a:t>을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통한 건식난방 시장의 가속화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 - </a:t>
            </a:r>
            <a:r>
              <a:rPr lang="ko-KR" altLang="en-US" sz="1200" dirty="0" smtClean="0"/>
              <a:t>기술</a:t>
            </a:r>
            <a:r>
              <a:rPr lang="en-US" altLang="ko-KR" sz="1200" dirty="0" smtClean="0"/>
              <a:t>,</a:t>
            </a:r>
            <a:r>
              <a:rPr lang="ko-KR" altLang="en-US" sz="1200" dirty="0" smtClean="0"/>
              <a:t>품질 특성  우수하여 시장 주도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♡향후 </a:t>
            </a:r>
            <a:r>
              <a:rPr lang="en-US" altLang="ko-KR" sz="1200" dirty="0" smtClean="0"/>
              <a:t>DIY </a:t>
            </a:r>
            <a:r>
              <a:rPr lang="ko-KR" altLang="en-US" sz="1200" dirty="0" smtClean="0"/>
              <a:t>시장</a:t>
            </a:r>
            <a:r>
              <a:rPr lang="en-US" altLang="ko-KR" sz="1200" dirty="0" smtClean="0"/>
              <a:t>(</a:t>
            </a:r>
            <a:r>
              <a:rPr lang="ko-KR" altLang="en-US" sz="1200" dirty="0" err="1" smtClean="0"/>
              <a:t>셀프</a:t>
            </a:r>
            <a:r>
              <a:rPr lang="ko-KR" altLang="en-US" sz="1200" dirty="0" smtClean="0"/>
              <a:t> 인테리어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에서 독보적 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성장 가능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♡가볍고 운반 </a:t>
            </a:r>
            <a:r>
              <a:rPr lang="ko-KR" altLang="en-US" sz="1200" dirty="0"/>
              <a:t>용</a:t>
            </a:r>
            <a:r>
              <a:rPr lang="ko-KR" altLang="en-US" sz="1200" dirty="0" smtClean="0"/>
              <a:t>이하여 </a:t>
            </a:r>
            <a:r>
              <a:rPr lang="ko-KR" altLang="en-US" sz="1200" dirty="0" err="1" smtClean="0"/>
              <a:t>글램핑</a:t>
            </a:r>
            <a:r>
              <a:rPr lang="ko-KR" altLang="en-US" sz="1200" dirty="0" smtClean="0"/>
              <a:t> 시장 확대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♡온수매트 시장의 대체품으로 시장 확대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♡제품 </a:t>
            </a:r>
            <a:r>
              <a:rPr lang="ko-KR" altLang="en-US" sz="1200" dirty="0" err="1" smtClean="0"/>
              <a:t>심플화로</a:t>
            </a:r>
            <a:r>
              <a:rPr lang="ko-KR" altLang="en-US" sz="1200" dirty="0" smtClean="0"/>
              <a:t> 해외 시장 수요 극대화 </a:t>
            </a:r>
            <a:endParaRPr lang="en-US" altLang="ko-KR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22565" y="3988523"/>
            <a:ext cx="3017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♡보편적 기술로 마케팅이 용이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♡유사 기술 난립으로 원가경쟁이 치열 함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</a:t>
            </a:r>
            <a:r>
              <a:rPr lang="ko-KR" altLang="en-US" sz="1200" dirty="0" err="1" smtClean="0"/>
              <a:t>연결형</a:t>
            </a:r>
            <a:r>
              <a:rPr lang="ko-KR" altLang="en-US" sz="1200" dirty="0" smtClean="0"/>
              <a:t> 패널의 기술 완성도 미흡으로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당분간 일체형이 시장 주도</a:t>
            </a:r>
            <a:endParaRPr lang="en-US" altLang="ko-KR" sz="1200" dirty="0"/>
          </a:p>
          <a:p>
            <a:pPr fontAlgn="base">
              <a:lnSpc>
                <a:spcPts val="1800"/>
              </a:lnSpc>
            </a:pPr>
            <a:r>
              <a:rPr lang="ko-KR" altLang="en-US" sz="1200" dirty="0" smtClean="0"/>
              <a:t>♡기존 시장 전문업체 및 관련 전문가가</a:t>
            </a:r>
            <a:endParaRPr lang="en-US" altLang="ko-KR" sz="1200" dirty="0" smtClean="0"/>
          </a:p>
          <a:p>
            <a:pPr fontAlgn="base"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시장 주도</a:t>
            </a:r>
            <a:endParaRPr lang="ko-KR" altLang="en-US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347717" y="1556792"/>
            <a:ext cx="29919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dirty="0" smtClean="0"/>
              <a:t>♡</a:t>
            </a:r>
            <a:r>
              <a:rPr lang="ko-KR" altLang="en-US" sz="1200" dirty="0" err="1" smtClean="0"/>
              <a:t>에스로</a:t>
            </a:r>
            <a:r>
              <a:rPr lang="ko-KR" altLang="en-US" sz="1200" dirty="0" smtClean="0"/>
              <a:t> 대비 시공이 다소 불편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♡패널 두께가 두꺼워 </a:t>
            </a:r>
            <a:r>
              <a:rPr lang="ko-KR" altLang="en-US" sz="1200" dirty="0" err="1" smtClean="0"/>
              <a:t>리모델링</a:t>
            </a:r>
            <a:r>
              <a:rPr lang="ko-KR" altLang="en-US" sz="1200" dirty="0" smtClean="0"/>
              <a:t> 시 활용이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    제한 적 임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♡철거 후 재사용이 불가능 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♡배관 길이의 한계로 패널간 연결 시 시공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면적이 제한적 임</a:t>
            </a:r>
            <a:endParaRPr lang="en-US" altLang="ko-KR" sz="1200" dirty="0" smtClean="0"/>
          </a:p>
          <a:p>
            <a:pPr>
              <a:lnSpc>
                <a:spcPts val="1800"/>
              </a:lnSpc>
            </a:pPr>
            <a:r>
              <a:rPr lang="ko-KR" altLang="en-US" sz="1200" dirty="0" smtClean="0"/>
              <a:t>♡패널의 크기 등 다양성이 제한적 임</a:t>
            </a:r>
            <a:endParaRPr lang="en-US" altLang="ko-KR" sz="1200" dirty="0" smtClean="0"/>
          </a:p>
        </p:txBody>
      </p:sp>
      <p:sp>
        <p:nvSpPr>
          <p:cNvPr id="1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-24-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499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제품 이미지\CAM00976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776" y="1412776"/>
            <a:ext cx="2614662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4274" name="그룹 15"/>
          <p:cNvGrpSpPr>
            <a:grpSpLocks/>
          </p:cNvGrpSpPr>
          <p:nvPr/>
        </p:nvGrpSpPr>
        <p:grpSpPr bwMode="auto">
          <a:xfrm>
            <a:off x="571500" y="500485"/>
            <a:ext cx="8143875" cy="5806653"/>
            <a:chOff x="571500" y="500485"/>
            <a:chExt cx="8143875" cy="5806653"/>
          </a:xfrm>
        </p:grpSpPr>
        <p:sp>
          <p:nvSpPr>
            <p:cNvPr id="30" name="AutoShape 37"/>
            <p:cNvSpPr>
              <a:spLocks noChangeArrowheads="1"/>
            </p:cNvSpPr>
            <p:nvPr/>
          </p:nvSpPr>
          <p:spPr bwMode="auto">
            <a:xfrm>
              <a:off x="683568" y="500485"/>
              <a:ext cx="4976812" cy="574675"/>
            </a:xfrm>
            <a:prstGeom prst="roundRect">
              <a:avLst>
                <a:gd name="adj" fmla="val 15889"/>
              </a:avLst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lIns="72000" tIns="46800" rIns="72000" anchor="ctr">
              <a:spAutoFit/>
            </a:bodyPr>
            <a:lstStyle/>
            <a:p>
              <a:pPr algn="ctr">
                <a:buFont typeface="Wingdings" pitchFamily="2" charset="2"/>
                <a:buChar char="§"/>
                <a:defRPr/>
              </a:pPr>
              <a:r>
                <a:rPr lang="ko-KR" altLang="en-US" sz="2800" b="1" dirty="0">
                  <a:solidFill>
                    <a:srgbClr val="0086E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800" b="1" dirty="0" smtClean="0">
                  <a:solidFill>
                    <a:srgbClr val="0086E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온수패널 </a:t>
              </a:r>
              <a:r>
                <a:rPr lang="ko-KR" altLang="en-US" sz="2800" b="1" dirty="0">
                  <a:solidFill>
                    <a:srgbClr val="0086E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재질의 특성은 </a:t>
              </a:r>
              <a:r>
                <a:rPr lang="en-US" altLang="ko-KR" sz="2800" b="1" dirty="0">
                  <a:solidFill>
                    <a:srgbClr val="0086E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?</a:t>
              </a:r>
              <a:endParaRPr lang="ko-KR" altLang="en-US" sz="2800" b="1" dirty="0">
                <a:solidFill>
                  <a:srgbClr val="0086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341" name="TextBox 14"/>
            <p:cNvSpPr txBox="1">
              <a:spLocks noChangeArrowheads="1"/>
            </p:cNvSpPr>
            <p:nvPr/>
          </p:nvSpPr>
          <p:spPr bwMode="auto">
            <a:xfrm>
              <a:off x="3500438" y="4643438"/>
              <a:ext cx="49439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ctr">
                <a:buFont typeface="Wingdings" pitchFamily="2" charset="2"/>
                <a:buChar char="ü"/>
                <a:defRPr/>
              </a:pP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b="1" dirty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환경친화력이 뛰어나면서 소재품질은 가장</a:t>
              </a:r>
              <a:endParaRPr lang="en-US" altLang="ko-KR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fontAlgn="ctr">
                <a:defRPr/>
              </a:pPr>
              <a:r>
                <a:rPr lang="en-US" altLang="ko-KR" b="1" dirty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   </a:t>
              </a:r>
              <a:r>
                <a:rPr lang="ko-KR" altLang="en-US" b="1" dirty="0" smtClean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우수한 </a:t>
              </a:r>
              <a:r>
                <a:rPr lang="ko-KR" altLang="en-US" b="1" dirty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최고급 단열</a:t>
              </a:r>
              <a:r>
                <a:rPr lang="en-US" altLang="ko-KR" b="1" dirty="0" smtClean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b="1" dirty="0" smtClean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충격</a:t>
              </a:r>
              <a:r>
                <a:rPr lang="en-US" altLang="ko-KR" b="1" dirty="0" smtClean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b="1" dirty="0" smtClean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보온용 </a:t>
              </a:r>
              <a:r>
                <a:rPr lang="ko-KR" altLang="en-US" b="1" dirty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발포재임</a:t>
              </a:r>
              <a:r>
                <a:rPr lang="en-US" altLang="ko-KR" b="1" dirty="0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54277" name="TextBox 17"/>
            <p:cNvSpPr txBox="1">
              <a:spLocks noChangeArrowheads="1"/>
            </p:cNvSpPr>
            <p:nvPr/>
          </p:nvSpPr>
          <p:spPr bwMode="auto">
            <a:xfrm>
              <a:off x="3429000" y="3000375"/>
              <a:ext cx="5072063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ctr" hangingPunct="1">
                <a:spcBef>
                  <a:spcPct val="0"/>
                </a:spcBef>
                <a:buClrTx/>
                <a:buSzTx/>
                <a:buFont typeface="Wingdings" pitchFamily="2" charset="2"/>
                <a:buChar char="ü"/>
              </a:pPr>
              <a:r>
                <a:rPr lang="en-US" altLang="ko-KR" sz="18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미국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수도협회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),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일본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건설성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및 주택설비 시스템</a:t>
              </a:r>
              <a:endParaRPr lang="en-US" altLang="ko-KR" sz="1600" b="1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ctr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 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협회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에서의 규정에도 급탕용 이음새 및 가스켓은</a:t>
              </a:r>
              <a:endParaRPr lang="en-US" altLang="ko-KR" sz="1600" b="1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ctr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 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EPDM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을 사용하고 내구성은 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30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년 이상으로 규정</a:t>
              </a:r>
              <a:endParaRPr lang="en-US" altLang="ko-KR" sz="1600" b="1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ctr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  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하여 사용할 정도로 재질특성이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매우 우수함</a:t>
              </a:r>
              <a:r>
                <a:rPr lang="en-US" altLang="ko-KR" sz="1600" b="1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600" b="1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54278" name="Picture 6" descr="D:\C 백업\바탕 화면\공유파일\자재부품\자재사진\패널바닥재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4714875"/>
              <a:ext cx="2928937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9" name="Picture 4" descr="D:\C 백업\바탕 화면\공유파일\자재부품\자재사진\패널배관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3000375"/>
              <a:ext cx="2500312" cy="121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3386138" y="1500188"/>
              <a:ext cx="511492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ctr">
                <a:buFont typeface="Wingdings" pitchFamily="2" charset="2"/>
                <a:buChar char="ü"/>
                <a:defRPr/>
              </a:pPr>
              <a:r>
                <a:rPr lang="en-US" altLang="ko-KR" sz="20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알루미늄 합금으로 내구성과 </a:t>
              </a:r>
              <a:r>
                <a:rPr lang="ko-KR" altLang="en-US" sz="1600" b="1" dirty="0" err="1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내식성</a:t>
              </a:r>
              <a:r>
                <a:rPr lang="en-US" altLang="ko-KR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내열성이</a:t>
              </a:r>
              <a:endParaRPr lang="en-US" altLang="ko-KR" sz="16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fontAlgn="ctr">
                <a:defRPr/>
              </a:pPr>
              <a:r>
                <a:rPr lang="en-US" altLang="ko-KR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  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우수하고 열전도율이 높아 건축자재 및</a:t>
              </a:r>
              <a:r>
                <a:rPr lang="en-US" altLang="ko-KR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산업분야</a:t>
              </a:r>
              <a:endParaRPr lang="en-US" altLang="ko-KR" sz="16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fontAlgn="ctr">
                <a:defRPr/>
              </a:pPr>
              <a:r>
                <a:rPr lang="en-US" altLang="ko-KR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   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에서</a:t>
              </a:r>
              <a:r>
                <a:rPr lang="en-US" altLang="ko-KR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널리 사용되고 있음</a:t>
              </a:r>
              <a:endParaRPr lang="en-US" altLang="ko-KR" sz="16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282" name="TextBox 12"/>
            <p:cNvSpPr txBox="1">
              <a:spLocks noChangeArrowheads="1"/>
            </p:cNvSpPr>
            <p:nvPr/>
          </p:nvSpPr>
          <p:spPr bwMode="auto">
            <a:xfrm>
              <a:off x="3714750" y="2422525"/>
              <a:ext cx="3395663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300" b="1">
                  <a:latin typeface="맑은 고딕" pitchFamily="50" charset="-127"/>
                  <a:ea typeface="맑은 고딕" pitchFamily="50" charset="-127"/>
                </a:rPr>
                <a:t>알루미늄</a:t>
              </a:r>
              <a:r>
                <a:rPr lang="en-US" altLang="ko-KR" sz="1200">
                  <a:latin typeface="맑은 고딕" pitchFamily="50" charset="-127"/>
                  <a:ea typeface="맑은 고딕" pitchFamily="50" charset="-127"/>
                </a:rPr>
                <a:t>(Alumimum-Zinc Alloy Coated Steel)</a:t>
              </a:r>
            </a:p>
          </p:txBody>
        </p:sp>
        <p:sp>
          <p:nvSpPr>
            <p:cNvPr id="54283" name="TextBox 13"/>
            <p:cNvSpPr txBox="1">
              <a:spLocks noChangeArrowheads="1"/>
            </p:cNvSpPr>
            <p:nvPr/>
          </p:nvSpPr>
          <p:spPr bwMode="auto">
            <a:xfrm>
              <a:off x="3735388" y="4152900"/>
              <a:ext cx="32654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EPDM(</a:t>
              </a:r>
              <a:r>
                <a:rPr lang="en-US" altLang="ko-KR" sz="1200">
                  <a:latin typeface="맑은 고딕" pitchFamily="50" charset="-127"/>
                  <a:ea typeface="맑은 고딕" pitchFamily="50" charset="-127"/>
                </a:rPr>
                <a:t>Ethylene-Propylene-Diene Monomer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en-US" altLang="ko-KR" sz="12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284" name="TextBox 14"/>
            <p:cNvSpPr txBox="1">
              <a:spLocks noChangeArrowheads="1"/>
            </p:cNvSpPr>
            <p:nvPr/>
          </p:nvSpPr>
          <p:spPr bwMode="auto">
            <a:xfrm>
              <a:off x="3794125" y="5286375"/>
              <a:ext cx="23876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300" b="1">
                  <a:latin typeface="맑은 고딕" pitchFamily="50" charset="-127"/>
                  <a:ea typeface="맑은 고딕" pitchFamily="50" charset="-127"/>
                </a:rPr>
                <a:t>EPP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en-US" altLang="ko-KR" sz="1200">
                  <a:latin typeface="맑은 고딕" pitchFamily="50" charset="-127"/>
                  <a:ea typeface="맑은 고딕" pitchFamily="50" charset="-127"/>
                </a:rPr>
                <a:t>Expended poly-propylene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en-US" altLang="ko-KR" sz="12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285" name="TextBox 15"/>
            <p:cNvSpPr txBox="1">
              <a:spLocks noChangeArrowheads="1"/>
            </p:cNvSpPr>
            <p:nvPr/>
          </p:nvSpPr>
          <p:spPr bwMode="auto">
            <a:xfrm>
              <a:off x="1785938" y="5643563"/>
              <a:ext cx="7239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400" b="1">
                  <a:latin typeface="맑은 고딕" pitchFamily="50" charset="-127"/>
                  <a:ea typeface="맑은 고딕" pitchFamily="50" charset="-127"/>
                </a:rPr>
                <a:t>바닥재</a:t>
              </a:r>
            </a:p>
          </p:txBody>
        </p:sp>
        <p:sp>
          <p:nvSpPr>
            <p:cNvPr id="54286" name="TextBox 16"/>
            <p:cNvSpPr txBox="1">
              <a:spLocks noChangeArrowheads="1"/>
            </p:cNvSpPr>
            <p:nvPr/>
          </p:nvSpPr>
          <p:spPr bwMode="auto">
            <a:xfrm>
              <a:off x="1857375" y="4071938"/>
              <a:ext cx="5445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400" b="1">
                  <a:latin typeface="맑은 고딕" pitchFamily="50" charset="-127"/>
                  <a:ea typeface="맑은 고딕" pitchFamily="50" charset="-127"/>
                </a:rPr>
                <a:t>배관</a:t>
              </a:r>
            </a:p>
          </p:txBody>
        </p:sp>
        <p:sp>
          <p:nvSpPr>
            <p:cNvPr id="54287" name="TextBox 17"/>
            <p:cNvSpPr txBox="1">
              <a:spLocks noChangeArrowheads="1"/>
            </p:cNvSpPr>
            <p:nvPr/>
          </p:nvSpPr>
          <p:spPr bwMode="auto">
            <a:xfrm>
              <a:off x="1785938" y="2500313"/>
              <a:ext cx="7239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400" b="1">
                  <a:latin typeface="맑은 고딕" pitchFamily="50" charset="-127"/>
                  <a:ea typeface="맑은 고딕" pitchFamily="50" charset="-127"/>
                </a:rPr>
                <a:t>보호판</a:t>
              </a:r>
            </a:p>
          </p:txBody>
        </p:sp>
        <p:sp>
          <p:nvSpPr>
            <p:cNvPr id="18" name="직사각형 17"/>
            <p:cNvSpPr/>
            <p:nvPr/>
          </p:nvSpPr>
          <p:spPr bwMode="auto">
            <a:xfrm>
              <a:off x="571500" y="1214438"/>
              <a:ext cx="8143875" cy="509270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-25-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1075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7164288" y="694915"/>
            <a:ext cx="1225015" cy="2893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54" name="Picture 14" descr="F:\에스로 시스템 플로어\a4카탈로그\카탈로그 a4자료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600"/>
            <a:ext cx="813690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 bwMode="auto">
          <a:xfrm>
            <a:off x="428625" y="1143000"/>
            <a:ext cx="8031807" cy="50228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" name="타원 23"/>
          <p:cNvSpPr/>
          <p:nvPr/>
        </p:nvSpPr>
        <p:spPr bwMode="auto">
          <a:xfrm>
            <a:off x="5004048" y="2346027"/>
            <a:ext cx="392112" cy="360363"/>
          </a:xfrm>
          <a:prstGeom prst="ellipse">
            <a:avLst/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타원 24"/>
          <p:cNvSpPr/>
          <p:nvPr/>
        </p:nvSpPr>
        <p:spPr bwMode="auto">
          <a:xfrm>
            <a:off x="5786685" y="2346027"/>
            <a:ext cx="392113" cy="360363"/>
          </a:xfrm>
          <a:prstGeom prst="ellipse">
            <a:avLst/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6" name="직선 화살표 연결선 25"/>
          <p:cNvCxnSpPr>
            <a:endCxn id="24" idx="0"/>
          </p:cNvCxnSpPr>
          <p:nvPr/>
        </p:nvCxnSpPr>
        <p:spPr bwMode="auto">
          <a:xfrm flipH="1">
            <a:off x="5200898" y="2130127"/>
            <a:ext cx="195262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 bwMode="auto">
          <a:xfrm>
            <a:off x="5708898" y="2131715"/>
            <a:ext cx="155575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TextBox 11"/>
          <p:cNvSpPr txBox="1">
            <a:spLocks noChangeArrowheads="1"/>
          </p:cNvSpPr>
          <p:nvPr/>
        </p:nvSpPr>
        <p:spPr bwMode="auto">
          <a:xfrm>
            <a:off x="7164288" y="692696"/>
            <a:ext cx="12250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습식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 미장방식</a:t>
            </a:r>
          </a:p>
        </p:txBody>
      </p:sp>
      <p:pic>
        <p:nvPicPr>
          <p:cNvPr id="10255" name="Picture 15" descr="D:\C 빽업\바탕화면\공유파일\자재부품\자재사진\연결재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1892"/>
            <a:ext cx="725053" cy="3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5" descr="C:\Documents and Settings\Administrator\바탕 화면\공유파일\임시방\홈페이지\타이틀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476672"/>
            <a:ext cx="3285745" cy="4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1"/>
          <p:cNvSpPr txBox="1">
            <a:spLocks noChangeArrowheads="1"/>
          </p:cNvSpPr>
          <p:nvPr/>
        </p:nvSpPr>
        <p:spPr bwMode="auto">
          <a:xfrm>
            <a:off x="827584" y="483770"/>
            <a:ext cx="2786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b="1" dirty="0">
                <a:solidFill>
                  <a:schemeClr val="bg1"/>
                </a:solidFill>
                <a:latin typeface="+mn-ea"/>
                <a:ea typeface="+mn-ea"/>
              </a:rPr>
              <a:t>시스템 구성 표준 예시도</a:t>
            </a:r>
          </a:p>
        </p:txBody>
      </p:sp>
      <p:cxnSp>
        <p:nvCxnSpPr>
          <p:cNvPr id="4" name="직선 화살표 연결선 3"/>
          <p:cNvCxnSpPr/>
          <p:nvPr/>
        </p:nvCxnSpPr>
        <p:spPr>
          <a:xfrm>
            <a:off x="2071497" y="4149080"/>
            <a:ext cx="340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H="1">
            <a:off x="2241628" y="4869160"/>
            <a:ext cx="340263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1497" y="379397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>
                <a:solidFill>
                  <a:srgbClr val="FF0000"/>
                </a:solidFill>
              </a:rPr>
              <a:t>입수</a:t>
            </a:r>
            <a:endParaRPr lang="ko-KR" altLang="en-US" sz="1000" b="1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486272" y="498122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>
                <a:solidFill>
                  <a:srgbClr val="1488BC"/>
                </a:solidFill>
              </a:rPr>
              <a:t>환수</a:t>
            </a:r>
            <a:endParaRPr lang="ko-KR" altLang="en-US" sz="1000" b="1" dirty="0">
              <a:solidFill>
                <a:srgbClr val="1488BC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-26-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260" y="6316365"/>
            <a:ext cx="6034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※ </a:t>
            </a:r>
            <a:r>
              <a:rPr lang="ko-KR" altLang="en-US" sz="1400" b="1" dirty="0" smtClean="0">
                <a:latin typeface="+mn-ea"/>
              </a:rPr>
              <a:t>효율적인 난방을 위해 난방공간의 </a:t>
            </a:r>
            <a:r>
              <a:rPr lang="en-US" altLang="ko-KR" sz="1400" b="1" dirty="0" smtClean="0">
                <a:latin typeface="+mn-ea"/>
              </a:rPr>
              <a:t>70% </a:t>
            </a:r>
            <a:r>
              <a:rPr lang="ko-KR" altLang="en-US" sz="1400" b="1" dirty="0" smtClean="0">
                <a:latin typeface="+mn-ea"/>
              </a:rPr>
              <a:t>이상은 최소 설치해야 합니다</a:t>
            </a:r>
            <a:r>
              <a:rPr lang="en-US" altLang="ko-KR" sz="1400" b="1" dirty="0" smtClean="0">
                <a:latin typeface="+mn-ea"/>
              </a:rPr>
              <a:t>.</a:t>
            </a:r>
            <a:r>
              <a:rPr lang="ko-KR" altLang="en-US" sz="1400" b="1" dirty="0" smtClean="0">
                <a:latin typeface="+mn-ea"/>
              </a:rPr>
              <a:t> 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497" y="5792053"/>
            <a:ext cx="160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+mn-ea"/>
              </a:rPr>
              <a:t>※ </a:t>
            </a:r>
            <a:r>
              <a:rPr lang="ko-KR" altLang="en-US" sz="900" dirty="0" smtClean="0">
                <a:latin typeface="+mn-ea"/>
              </a:rPr>
              <a:t>사용압력 </a:t>
            </a:r>
            <a:r>
              <a:rPr lang="en-US" altLang="ko-KR" sz="900" dirty="0" smtClean="0">
                <a:latin typeface="+mn-ea"/>
              </a:rPr>
              <a:t>: 1</a:t>
            </a:r>
            <a:r>
              <a:rPr lang="ko-KR" altLang="en-US" sz="900" dirty="0" smtClean="0">
                <a:latin typeface="+mn-ea"/>
              </a:rPr>
              <a:t>㎏</a:t>
            </a:r>
            <a:r>
              <a:rPr lang="en-US" altLang="ko-KR" sz="900" dirty="0" smtClean="0">
                <a:latin typeface="+mn-ea"/>
              </a:rPr>
              <a:t>.f/</a:t>
            </a:r>
            <a:r>
              <a:rPr lang="ko-KR" altLang="en-US" sz="900" dirty="0" smtClean="0">
                <a:latin typeface="+mn-ea"/>
              </a:rPr>
              <a:t>㎠ 이하 </a:t>
            </a:r>
            <a:endParaRPr lang="ko-KR" altLang="en-US" sz="9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5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F:\제품 이미지\제목 없음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03" y="1772816"/>
            <a:ext cx="7187308" cy="44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 bwMode="auto">
          <a:xfrm>
            <a:off x="605159" y="901110"/>
            <a:ext cx="8215313" cy="526419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7308304" y="547370"/>
            <a:ext cx="1225015" cy="28934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39220" y="559713"/>
            <a:ext cx="1226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1200" b="1" dirty="0" smtClean="0">
                <a:solidFill>
                  <a:schemeClr val="bg1"/>
                </a:solidFill>
                <a:latin typeface="+mn-ea"/>
                <a:ea typeface="+mn-ea"/>
              </a:rPr>
              <a:t>건식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+mn-ea"/>
                <a:ea typeface="+mn-ea"/>
              </a:rPr>
              <a:t>패널방식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308992" y="980728"/>
            <a:ext cx="1500187" cy="1281705"/>
            <a:chOff x="3514" y="1208"/>
            <a:chExt cx="1182" cy="1090"/>
          </a:xfrm>
        </p:grpSpPr>
        <p:pic>
          <p:nvPicPr>
            <p:cNvPr id="14" name="Picture 41" descr="http://www.kiturami.co.kr/gnu/data/goods/krb/C12834004571710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" y="1480"/>
              <a:ext cx="681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직선 연결선 14"/>
            <p:cNvCxnSpPr/>
            <p:nvPr/>
          </p:nvCxnSpPr>
          <p:spPr>
            <a:xfrm rot="5400000">
              <a:off x="3878" y="1480"/>
              <a:ext cx="89" cy="91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/>
            <p:cNvSpPr/>
            <p:nvPr/>
          </p:nvSpPr>
          <p:spPr>
            <a:xfrm>
              <a:off x="3877" y="1208"/>
              <a:ext cx="272" cy="272"/>
            </a:xfrm>
            <a:prstGeom prst="ellipse">
              <a:avLst/>
            </a:prstGeom>
            <a:solidFill>
              <a:srgbClr val="00A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7" name="타원 16"/>
            <p:cNvSpPr/>
            <p:nvPr/>
          </p:nvSpPr>
          <p:spPr>
            <a:xfrm>
              <a:off x="4195" y="1252"/>
              <a:ext cx="272" cy="275"/>
            </a:xfrm>
            <a:prstGeom prst="ellipse">
              <a:avLst/>
            </a:prstGeom>
            <a:solidFill>
              <a:srgbClr val="4D9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8" name="타원 17"/>
            <p:cNvSpPr/>
            <p:nvPr/>
          </p:nvSpPr>
          <p:spPr>
            <a:xfrm>
              <a:off x="4284" y="1753"/>
              <a:ext cx="271" cy="27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9" name="타원 18"/>
            <p:cNvSpPr/>
            <p:nvPr/>
          </p:nvSpPr>
          <p:spPr>
            <a:xfrm>
              <a:off x="4421" y="1480"/>
              <a:ext cx="273" cy="272"/>
            </a:xfrm>
            <a:prstGeom prst="ellipse">
              <a:avLst/>
            </a:prstGeom>
            <a:solidFill>
              <a:srgbClr val="738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4013" y="1843"/>
              <a:ext cx="271" cy="274"/>
            </a:xfrm>
            <a:prstGeom prst="ellipse">
              <a:avLst/>
            </a:prstGeom>
            <a:solidFill>
              <a:srgbClr val="1AB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1" name="타원 20"/>
            <p:cNvSpPr/>
            <p:nvPr/>
          </p:nvSpPr>
          <p:spPr>
            <a:xfrm>
              <a:off x="3763" y="1977"/>
              <a:ext cx="273" cy="2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4013" y="2115"/>
              <a:ext cx="181" cy="182"/>
            </a:xfrm>
            <a:prstGeom prst="ellipse">
              <a:avLst/>
            </a:prstGeom>
            <a:solidFill>
              <a:srgbClr val="5FA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3" name="TextBox 61"/>
            <p:cNvSpPr txBox="1">
              <a:spLocks noChangeArrowheads="1"/>
            </p:cNvSpPr>
            <p:nvPr/>
          </p:nvSpPr>
          <p:spPr bwMode="auto">
            <a:xfrm>
              <a:off x="3847" y="1254"/>
              <a:ext cx="3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</a:t>
              </a:r>
            </a:p>
          </p:txBody>
        </p:sp>
        <p:sp>
          <p:nvSpPr>
            <p:cNvPr id="24" name="TextBox 62"/>
            <p:cNvSpPr txBox="1">
              <a:spLocks noChangeArrowheads="1"/>
            </p:cNvSpPr>
            <p:nvPr/>
          </p:nvSpPr>
          <p:spPr bwMode="auto">
            <a:xfrm>
              <a:off x="4165" y="1299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가스</a:t>
              </a:r>
            </a:p>
          </p:txBody>
        </p:sp>
        <p:sp>
          <p:nvSpPr>
            <p:cNvPr id="25" name="TextBox 63"/>
            <p:cNvSpPr txBox="1">
              <a:spLocks noChangeArrowheads="1"/>
            </p:cNvSpPr>
            <p:nvPr/>
          </p:nvSpPr>
          <p:spPr bwMode="auto">
            <a:xfrm>
              <a:off x="4392" y="1526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기름</a:t>
              </a:r>
            </a:p>
          </p:txBody>
        </p:sp>
        <p:sp>
          <p:nvSpPr>
            <p:cNvPr id="26" name="TextBox 64"/>
            <p:cNvSpPr txBox="1">
              <a:spLocks noChangeArrowheads="1"/>
            </p:cNvSpPr>
            <p:nvPr/>
          </p:nvSpPr>
          <p:spPr bwMode="auto">
            <a:xfrm>
              <a:off x="4255" y="1798"/>
              <a:ext cx="3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화목</a:t>
              </a:r>
            </a:p>
          </p:txBody>
        </p:sp>
        <p:sp>
          <p:nvSpPr>
            <p:cNvPr id="27" name="TextBox 65"/>
            <p:cNvSpPr txBox="1">
              <a:spLocks noChangeArrowheads="1"/>
            </p:cNvSpPr>
            <p:nvPr/>
          </p:nvSpPr>
          <p:spPr bwMode="auto">
            <a:xfrm>
              <a:off x="3960" y="1857"/>
              <a:ext cx="387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신재생</a:t>
              </a:r>
              <a:endParaRPr lang="en-US" altLang="ko-KR" sz="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에너지</a:t>
              </a:r>
            </a:p>
          </p:txBody>
        </p:sp>
        <p:sp>
          <p:nvSpPr>
            <p:cNvPr id="28" name="TextBox 66"/>
            <p:cNvSpPr txBox="1">
              <a:spLocks noChangeArrowheads="1"/>
            </p:cNvSpPr>
            <p:nvPr/>
          </p:nvSpPr>
          <p:spPr bwMode="auto">
            <a:xfrm>
              <a:off x="3705" y="2016"/>
              <a:ext cx="38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태양열</a:t>
              </a:r>
              <a:endParaRPr lang="ko-KR" altLang="en-US" sz="800" dirty="0">
                <a:solidFill>
                  <a:schemeClr val="bg1"/>
                </a:solidFill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29" name="TextBox 67"/>
            <p:cNvSpPr txBox="1">
              <a:spLocks noChangeArrowheads="1"/>
            </p:cNvSpPr>
            <p:nvPr/>
          </p:nvSpPr>
          <p:spPr bwMode="auto">
            <a:xfrm>
              <a:off x="3938" y="2115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지열</a:t>
              </a:r>
            </a:p>
          </p:txBody>
        </p:sp>
        <p:cxnSp>
          <p:nvCxnSpPr>
            <p:cNvPr id="30" name="직선 연결선 29"/>
            <p:cNvCxnSpPr/>
            <p:nvPr/>
          </p:nvCxnSpPr>
          <p:spPr>
            <a:xfrm rot="10800000" flipV="1">
              <a:off x="4013" y="1526"/>
              <a:ext cx="181" cy="90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rot="10800000">
              <a:off x="4013" y="1662"/>
              <a:ext cx="271" cy="0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 rot="10800000">
              <a:off x="4058" y="1753"/>
              <a:ext cx="181" cy="43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rot="16200000" flipV="1">
              <a:off x="4013" y="1800"/>
              <a:ext cx="46" cy="45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47"/>
            <p:cNvSpPr txBox="1">
              <a:spLocks noChangeArrowheads="1"/>
            </p:cNvSpPr>
            <p:nvPr/>
          </p:nvSpPr>
          <p:spPr bwMode="auto">
            <a:xfrm>
              <a:off x="3675" y="1869"/>
              <a:ext cx="31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굴림체" pitchFamily="49" charset="-127"/>
                  <a:ea typeface="굴림체" pitchFamily="49" charset="-127"/>
                </a:rPr>
                <a:t>보일러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3925853" y="1124744"/>
            <a:ext cx="1708830" cy="1077121"/>
            <a:chOff x="4163835" y="1113505"/>
            <a:chExt cx="1708830" cy="1077121"/>
          </a:xfrm>
        </p:grpSpPr>
        <p:sp>
          <p:nvSpPr>
            <p:cNvPr id="5" name="타원 4"/>
            <p:cNvSpPr/>
            <p:nvPr/>
          </p:nvSpPr>
          <p:spPr>
            <a:xfrm>
              <a:off x="4519141" y="1113505"/>
              <a:ext cx="990875" cy="990875"/>
            </a:xfrm>
            <a:prstGeom prst="ellipse">
              <a:avLst/>
            </a:prstGeom>
            <a:noFill/>
            <a:ln>
              <a:solidFill>
                <a:srgbClr val="00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173" name="Picture 5" descr="F:\제품 이미지\CAM0082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835" y="1227985"/>
              <a:ext cx="1708830" cy="9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그룹 50"/>
          <p:cNvGrpSpPr/>
          <p:nvPr/>
        </p:nvGrpSpPr>
        <p:grpSpPr>
          <a:xfrm>
            <a:off x="6739855" y="1458050"/>
            <a:ext cx="1858700" cy="1106106"/>
            <a:chOff x="6739855" y="1458050"/>
            <a:chExt cx="1858700" cy="1106106"/>
          </a:xfrm>
        </p:grpSpPr>
        <p:pic>
          <p:nvPicPr>
            <p:cNvPr id="7174" name="Picture 6" descr="F:\제품 이미지\CAM00827-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9855" y="1517088"/>
              <a:ext cx="1858700" cy="1047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타원 39"/>
            <p:cNvSpPr/>
            <p:nvPr/>
          </p:nvSpPr>
          <p:spPr>
            <a:xfrm>
              <a:off x="7341021" y="1458050"/>
              <a:ext cx="990875" cy="990875"/>
            </a:xfrm>
            <a:prstGeom prst="ellipse">
              <a:avLst/>
            </a:prstGeom>
            <a:noFill/>
            <a:ln>
              <a:solidFill>
                <a:srgbClr val="00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339220" y="3373161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에스로</a:t>
            </a:r>
            <a:r>
              <a:rPr lang="ko-KR" altLang="en-US" sz="1200" dirty="0" smtClean="0"/>
              <a:t> 구돌</a:t>
            </a:r>
            <a:endParaRPr lang="en-US" altLang="ko-KR" sz="1200" dirty="0" smtClean="0"/>
          </a:p>
          <a:p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절단형</a:t>
            </a:r>
            <a:r>
              <a:rPr lang="ko-KR" altLang="en-US" sz="1200" dirty="0" smtClean="0"/>
              <a:t> </a:t>
            </a:r>
            <a:r>
              <a:rPr lang="en-US" altLang="ko-KR" sz="1200" dirty="0" smtClean="0">
                <a:latin typeface="+mn-ea"/>
              </a:rPr>
              <a:t>C330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 flipV="1">
            <a:off x="7020272" y="3573016"/>
            <a:ext cx="288032" cy="61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6605461" y="5651193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965501" y="5517232"/>
            <a:ext cx="1494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/>
              <a:t>에스로</a:t>
            </a:r>
            <a:r>
              <a:rPr lang="ko-KR" altLang="en-US" sz="1200" dirty="0" smtClean="0"/>
              <a:t> 구돌 </a:t>
            </a:r>
            <a:r>
              <a:rPr lang="en-US" altLang="ko-KR" sz="1200" dirty="0" smtClean="0"/>
              <a:t>P</a:t>
            </a:r>
            <a:r>
              <a:rPr lang="en-US" altLang="ko-KR" sz="1200" dirty="0" smtClean="0">
                <a:latin typeface="+mn-ea"/>
              </a:rPr>
              <a:t>330</a:t>
            </a:r>
            <a:endParaRPr lang="ko-KR" altLang="en-US" sz="1200" dirty="0">
              <a:latin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70839" y="1853353"/>
            <a:ext cx="1456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/>
              <a:t>에스로</a:t>
            </a:r>
            <a:r>
              <a:rPr lang="ko-KR" altLang="en-US" sz="1200" dirty="0" smtClean="0"/>
              <a:t> 구돌 </a:t>
            </a:r>
            <a:r>
              <a:rPr lang="en-US" altLang="ko-KR" sz="1200" dirty="0"/>
              <a:t>P</a:t>
            </a:r>
            <a:r>
              <a:rPr lang="en-US" altLang="ko-KR" sz="1200" dirty="0" smtClean="0">
                <a:latin typeface="+mn-ea"/>
              </a:rPr>
              <a:t>990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 flipV="1">
            <a:off x="3275856" y="2190626"/>
            <a:ext cx="72008" cy="177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/>
          <p:cNvSpPr/>
          <p:nvPr/>
        </p:nvSpPr>
        <p:spPr>
          <a:xfrm>
            <a:off x="6948264" y="2221190"/>
            <a:ext cx="271706" cy="271706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>
            <a:off x="3925853" y="2148146"/>
            <a:ext cx="271706" cy="271706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>
            <a:stCxn id="45" idx="7"/>
          </p:cNvCxnSpPr>
          <p:nvPr/>
        </p:nvCxnSpPr>
        <p:spPr>
          <a:xfrm flipV="1">
            <a:off x="7180180" y="2190626"/>
            <a:ext cx="128124" cy="7035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flipH="1" flipV="1">
            <a:off x="5220072" y="2060848"/>
            <a:ext cx="135853" cy="9824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타원 65"/>
          <p:cNvSpPr/>
          <p:nvPr/>
        </p:nvSpPr>
        <p:spPr>
          <a:xfrm>
            <a:off x="5220072" y="2143154"/>
            <a:ext cx="271706" cy="271706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0" name="직선 연결선 59"/>
          <p:cNvCxnSpPr>
            <a:stCxn id="55" idx="7"/>
          </p:cNvCxnSpPr>
          <p:nvPr/>
        </p:nvCxnSpPr>
        <p:spPr>
          <a:xfrm flipV="1">
            <a:off x="4157769" y="2060848"/>
            <a:ext cx="123390" cy="1270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595420" y="593897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막음</a:t>
            </a:r>
            <a:endParaRPr lang="ko-KR" altLang="en-US" sz="1000" dirty="0"/>
          </a:p>
        </p:txBody>
      </p:sp>
      <p:cxnSp>
        <p:nvCxnSpPr>
          <p:cNvPr id="35" name="직선 연결선 34"/>
          <p:cNvCxnSpPr/>
          <p:nvPr/>
        </p:nvCxnSpPr>
        <p:spPr>
          <a:xfrm flipH="1" flipV="1">
            <a:off x="6952345" y="2190626"/>
            <a:ext cx="135854" cy="128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606480" y="198884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막음</a:t>
            </a:r>
            <a:endParaRPr lang="ko-KR" altLang="en-US" sz="1000" dirty="0"/>
          </a:p>
        </p:txBody>
      </p:sp>
      <p:sp>
        <p:nvSpPr>
          <p:cNvPr id="5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72008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-27-</a:t>
            </a:r>
            <a:endParaRPr lang="ko-KR" alt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24260" y="6237312"/>
            <a:ext cx="6034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※ </a:t>
            </a:r>
            <a:r>
              <a:rPr lang="ko-KR" altLang="en-US" sz="1400" b="1" dirty="0" smtClean="0">
                <a:latin typeface="+mn-ea"/>
              </a:rPr>
              <a:t>효율적인 난방을 위해 난방공간의 </a:t>
            </a:r>
            <a:r>
              <a:rPr lang="en-US" altLang="ko-KR" sz="1400" b="1" dirty="0" smtClean="0">
                <a:latin typeface="+mn-ea"/>
              </a:rPr>
              <a:t>70% </a:t>
            </a:r>
            <a:r>
              <a:rPr lang="ko-KR" altLang="en-US" sz="1400" b="1" dirty="0" smtClean="0">
                <a:latin typeface="+mn-ea"/>
              </a:rPr>
              <a:t>이상은 최소 설치해야 합니다</a:t>
            </a:r>
            <a:r>
              <a:rPr lang="en-US" altLang="ko-KR" sz="1400" b="1" dirty="0" smtClean="0">
                <a:latin typeface="+mn-ea"/>
              </a:rPr>
              <a:t>.</a:t>
            </a:r>
            <a:r>
              <a:rPr lang="ko-KR" altLang="en-US" sz="1400" b="1" dirty="0" smtClean="0">
                <a:latin typeface="+mn-ea"/>
              </a:rPr>
              <a:t> 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88199" y="5934472"/>
            <a:ext cx="160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+mn-ea"/>
              </a:rPr>
              <a:t>※ </a:t>
            </a:r>
            <a:r>
              <a:rPr lang="ko-KR" altLang="en-US" sz="900" dirty="0" smtClean="0">
                <a:latin typeface="+mn-ea"/>
              </a:rPr>
              <a:t>사용압력 </a:t>
            </a:r>
            <a:r>
              <a:rPr lang="en-US" altLang="ko-KR" sz="900" dirty="0" smtClean="0">
                <a:latin typeface="+mn-ea"/>
              </a:rPr>
              <a:t>: 1</a:t>
            </a:r>
            <a:r>
              <a:rPr lang="ko-KR" altLang="en-US" sz="900" dirty="0" smtClean="0">
                <a:latin typeface="+mn-ea"/>
              </a:rPr>
              <a:t>㎏</a:t>
            </a:r>
            <a:r>
              <a:rPr lang="en-US" altLang="ko-KR" sz="900" dirty="0" smtClean="0">
                <a:latin typeface="+mn-ea"/>
              </a:rPr>
              <a:t>.f/</a:t>
            </a:r>
            <a:r>
              <a:rPr lang="ko-KR" altLang="en-US" sz="900" dirty="0" smtClean="0">
                <a:latin typeface="+mn-ea"/>
              </a:rPr>
              <a:t>㎠ 이하 </a:t>
            </a:r>
            <a:endParaRPr lang="ko-KR" altLang="en-US" sz="9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1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:\제품 이미지\자재 작업사진 관련\제목-없음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967" y="2047248"/>
            <a:ext cx="689915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 bwMode="auto">
          <a:xfrm>
            <a:off x="605159" y="901110"/>
            <a:ext cx="8215313" cy="526419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7308304" y="547370"/>
            <a:ext cx="1225015" cy="28934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39220" y="559713"/>
            <a:ext cx="1226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1200" b="1" dirty="0" smtClean="0">
                <a:solidFill>
                  <a:schemeClr val="bg1"/>
                </a:solidFill>
                <a:latin typeface="+mn-ea"/>
                <a:ea typeface="+mn-ea"/>
              </a:rPr>
              <a:t>건식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+mn-ea"/>
                <a:ea typeface="+mn-ea"/>
              </a:rPr>
              <a:t>블럭방식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593060" y="955788"/>
            <a:ext cx="1500187" cy="1281705"/>
            <a:chOff x="3514" y="1208"/>
            <a:chExt cx="1182" cy="1090"/>
          </a:xfrm>
        </p:grpSpPr>
        <p:pic>
          <p:nvPicPr>
            <p:cNvPr id="14" name="Picture 41" descr="http://www.kiturami.co.kr/gnu/data/goods/krb/C12834004571710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" y="1480"/>
              <a:ext cx="681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직선 연결선 14"/>
            <p:cNvCxnSpPr/>
            <p:nvPr/>
          </p:nvCxnSpPr>
          <p:spPr>
            <a:xfrm rot="5400000">
              <a:off x="3878" y="1480"/>
              <a:ext cx="89" cy="91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/>
            <p:cNvSpPr/>
            <p:nvPr/>
          </p:nvSpPr>
          <p:spPr>
            <a:xfrm>
              <a:off x="3877" y="1208"/>
              <a:ext cx="272" cy="272"/>
            </a:xfrm>
            <a:prstGeom prst="ellipse">
              <a:avLst/>
            </a:prstGeom>
            <a:solidFill>
              <a:srgbClr val="00A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7" name="타원 16"/>
            <p:cNvSpPr/>
            <p:nvPr/>
          </p:nvSpPr>
          <p:spPr>
            <a:xfrm>
              <a:off x="4195" y="1252"/>
              <a:ext cx="272" cy="275"/>
            </a:xfrm>
            <a:prstGeom prst="ellipse">
              <a:avLst/>
            </a:prstGeom>
            <a:solidFill>
              <a:srgbClr val="4D9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8" name="타원 17"/>
            <p:cNvSpPr/>
            <p:nvPr/>
          </p:nvSpPr>
          <p:spPr>
            <a:xfrm>
              <a:off x="4284" y="1753"/>
              <a:ext cx="271" cy="27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19" name="타원 18"/>
            <p:cNvSpPr/>
            <p:nvPr/>
          </p:nvSpPr>
          <p:spPr>
            <a:xfrm>
              <a:off x="4421" y="1480"/>
              <a:ext cx="273" cy="272"/>
            </a:xfrm>
            <a:prstGeom prst="ellipse">
              <a:avLst/>
            </a:prstGeom>
            <a:solidFill>
              <a:srgbClr val="738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4013" y="1843"/>
              <a:ext cx="271" cy="274"/>
            </a:xfrm>
            <a:prstGeom prst="ellipse">
              <a:avLst/>
            </a:prstGeom>
            <a:solidFill>
              <a:srgbClr val="1AB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1" name="타원 20"/>
            <p:cNvSpPr/>
            <p:nvPr/>
          </p:nvSpPr>
          <p:spPr>
            <a:xfrm>
              <a:off x="3763" y="1977"/>
              <a:ext cx="273" cy="2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4013" y="2115"/>
              <a:ext cx="181" cy="182"/>
            </a:xfrm>
            <a:prstGeom prst="ellipse">
              <a:avLst/>
            </a:prstGeom>
            <a:solidFill>
              <a:srgbClr val="5FA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 dirty="0"/>
            </a:p>
          </p:txBody>
        </p:sp>
        <p:sp>
          <p:nvSpPr>
            <p:cNvPr id="23" name="TextBox 61"/>
            <p:cNvSpPr txBox="1">
              <a:spLocks noChangeArrowheads="1"/>
            </p:cNvSpPr>
            <p:nvPr/>
          </p:nvSpPr>
          <p:spPr bwMode="auto">
            <a:xfrm>
              <a:off x="3847" y="1254"/>
              <a:ext cx="3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</a:t>
              </a:r>
            </a:p>
          </p:txBody>
        </p:sp>
        <p:sp>
          <p:nvSpPr>
            <p:cNvPr id="24" name="TextBox 62"/>
            <p:cNvSpPr txBox="1">
              <a:spLocks noChangeArrowheads="1"/>
            </p:cNvSpPr>
            <p:nvPr/>
          </p:nvSpPr>
          <p:spPr bwMode="auto">
            <a:xfrm>
              <a:off x="4165" y="1299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가스</a:t>
              </a:r>
            </a:p>
          </p:txBody>
        </p:sp>
        <p:sp>
          <p:nvSpPr>
            <p:cNvPr id="25" name="TextBox 63"/>
            <p:cNvSpPr txBox="1">
              <a:spLocks noChangeArrowheads="1"/>
            </p:cNvSpPr>
            <p:nvPr/>
          </p:nvSpPr>
          <p:spPr bwMode="auto">
            <a:xfrm>
              <a:off x="4392" y="1526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기름</a:t>
              </a:r>
            </a:p>
          </p:txBody>
        </p:sp>
        <p:sp>
          <p:nvSpPr>
            <p:cNvPr id="26" name="TextBox 64"/>
            <p:cNvSpPr txBox="1">
              <a:spLocks noChangeArrowheads="1"/>
            </p:cNvSpPr>
            <p:nvPr/>
          </p:nvSpPr>
          <p:spPr bwMode="auto">
            <a:xfrm>
              <a:off x="4255" y="1798"/>
              <a:ext cx="3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화목</a:t>
              </a:r>
            </a:p>
          </p:txBody>
        </p:sp>
        <p:sp>
          <p:nvSpPr>
            <p:cNvPr id="27" name="TextBox 65"/>
            <p:cNvSpPr txBox="1">
              <a:spLocks noChangeArrowheads="1"/>
            </p:cNvSpPr>
            <p:nvPr/>
          </p:nvSpPr>
          <p:spPr bwMode="auto">
            <a:xfrm>
              <a:off x="3960" y="1857"/>
              <a:ext cx="387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신재생</a:t>
              </a:r>
              <a:endParaRPr lang="en-US" altLang="ko-KR" sz="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에너지</a:t>
              </a:r>
            </a:p>
          </p:txBody>
        </p:sp>
        <p:sp>
          <p:nvSpPr>
            <p:cNvPr id="28" name="TextBox 66"/>
            <p:cNvSpPr txBox="1">
              <a:spLocks noChangeArrowheads="1"/>
            </p:cNvSpPr>
            <p:nvPr/>
          </p:nvSpPr>
          <p:spPr bwMode="auto">
            <a:xfrm>
              <a:off x="3705" y="2016"/>
              <a:ext cx="38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태양열</a:t>
              </a:r>
              <a:endParaRPr lang="ko-KR" altLang="en-US" sz="800" dirty="0">
                <a:solidFill>
                  <a:schemeClr val="bg1"/>
                </a:solidFill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29" name="TextBox 67"/>
            <p:cNvSpPr txBox="1">
              <a:spLocks noChangeArrowheads="1"/>
            </p:cNvSpPr>
            <p:nvPr/>
          </p:nvSpPr>
          <p:spPr bwMode="auto">
            <a:xfrm>
              <a:off x="3938" y="2115"/>
              <a:ext cx="30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지열</a:t>
              </a:r>
            </a:p>
          </p:txBody>
        </p:sp>
        <p:cxnSp>
          <p:nvCxnSpPr>
            <p:cNvPr id="30" name="직선 연결선 29"/>
            <p:cNvCxnSpPr/>
            <p:nvPr/>
          </p:nvCxnSpPr>
          <p:spPr>
            <a:xfrm rot="10800000" flipV="1">
              <a:off x="4013" y="1526"/>
              <a:ext cx="181" cy="90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rot="10800000">
              <a:off x="4013" y="1662"/>
              <a:ext cx="271" cy="0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 rot="10800000">
              <a:off x="4058" y="1753"/>
              <a:ext cx="181" cy="43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rot="16200000" flipV="1">
              <a:off x="4013" y="1800"/>
              <a:ext cx="46" cy="45"/>
            </a:xfrm>
            <a:prstGeom prst="line">
              <a:avLst/>
            </a:prstGeom>
            <a:ln>
              <a:solidFill>
                <a:srgbClr val="5FA3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47"/>
            <p:cNvSpPr txBox="1">
              <a:spLocks noChangeArrowheads="1"/>
            </p:cNvSpPr>
            <p:nvPr/>
          </p:nvSpPr>
          <p:spPr bwMode="auto">
            <a:xfrm>
              <a:off x="3675" y="1869"/>
              <a:ext cx="31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굴림체" pitchFamily="49" charset="-127"/>
                  <a:ea typeface="굴림체" pitchFamily="49" charset="-127"/>
                </a:rPr>
                <a:t>보일러</a:t>
              </a:r>
            </a:p>
          </p:txBody>
        </p:sp>
      </p:grpSp>
      <p:sp>
        <p:nvSpPr>
          <p:cNvPr id="5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72008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-28-</a:t>
            </a:r>
            <a:endParaRPr lang="ko-KR" alt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24260" y="6237312"/>
            <a:ext cx="6034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※ </a:t>
            </a:r>
            <a:r>
              <a:rPr lang="ko-KR" altLang="en-US" sz="1400" b="1" dirty="0" smtClean="0">
                <a:latin typeface="+mn-ea"/>
              </a:rPr>
              <a:t>효율적인 난방을 위해 난방공간의 </a:t>
            </a:r>
            <a:r>
              <a:rPr lang="en-US" altLang="ko-KR" sz="1400" b="1" dirty="0" smtClean="0">
                <a:latin typeface="+mn-ea"/>
              </a:rPr>
              <a:t>70% </a:t>
            </a:r>
            <a:r>
              <a:rPr lang="ko-KR" altLang="en-US" sz="1400" b="1" dirty="0" smtClean="0">
                <a:latin typeface="+mn-ea"/>
              </a:rPr>
              <a:t>이상은 최소 설치해야 합니다</a:t>
            </a:r>
            <a:r>
              <a:rPr lang="en-US" altLang="ko-KR" sz="1400" b="1" dirty="0" smtClean="0">
                <a:latin typeface="+mn-ea"/>
              </a:rPr>
              <a:t>.</a:t>
            </a:r>
            <a:r>
              <a:rPr lang="ko-KR" altLang="en-US" sz="1400" b="1" dirty="0" smtClean="0">
                <a:latin typeface="+mn-ea"/>
              </a:rPr>
              <a:t> 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88199" y="5934472"/>
            <a:ext cx="160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+mn-ea"/>
              </a:rPr>
              <a:t>※ </a:t>
            </a:r>
            <a:r>
              <a:rPr lang="ko-KR" altLang="en-US" sz="900" dirty="0" smtClean="0">
                <a:latin typeface="+mn-ea"/>
              </a:rPr>
              <a:t>사용압력 </a:t>
            </a:r>
            <a:r>
              <a:rPr lang="en-US" altLang="ko-KR" sz="900" dirty="0" smtClean="0">
                <a:latin typeface="+mn-ea"/>
              </a:rPr>
              <a:t>: 3</a:t>
            </a:r>
            <a:r>
              <a:rPr lang="ko-KR" altLang="en-US" sz="900" dirty="0" smtClean="0">
                <a:latin typeface="+mn-ea"/>
              </a:rPr>
              <a:t>㎏</a:t>
            </a:r>
            <a:r>
              <a:rPr lang="en-US" altLang="ko-KR" sz="900" dirty="0" smtClean="0">
                <a:latin typeface="+mn-ea"/>
              </a:rPr>
              <a:t>.f/</a:t>
            </a:r>
            <a:r>
              <a:rPr lang="ko-KR" altLang="en-US" sz="900" dirty="0" smtClean="0">
                <a:latin typeface="+mn-ea"/>
              </a:rPr>
              <a:t>㎠ 이하 </a:t>
            </a:r>
            <a:endParaRPr lang="ko-KR" altLang="en-US" sz="900" dirty="0">
              <a:latin typeface="+mn-ea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247948" y="2154840"/>
            <a:ext cx="0" cy="42480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H="1">
            <a:off x="1296709" y="2420888"/>
            <a:ext cx="15471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 flipH="1">
            <a:off x="1247948" y="2579646"/>
            <a:ext cx="160212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D:\C 빽업\바탕화면\공유파일\자재부품\자재사진\시방서 사진\pb연결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15" y="1412776"/>
            <a:ext cx="1221989" cy="9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직선 연결선 72"/>
          <p:cNvCxnSpPr/>
          <p:nvPr/>
        </p:nvCxnSpPr>
        <p:spPr>
          <a:xfrm>
            <a:off x="1296709" y="1758323"/>
            <a:ext cx="0" cy="66256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직선 화살표 연결선 7168"/>
          <p:cNvCxnSpPr/>
          <p:nvPr/>
        </p:nvCxnSpPr>
        <p:spPr>
          <a:xfrm flipH="1">
            <a:off x="4860032" y="2056408"/>
            <a:ext cx="144016" cy="2728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extBox 7169"/>
          <p:cNvSpPr txBox="1"/>
          <p:nvPr/>
        </p:nvSpPr>
        <p:spPr>
          <a:xfrm>
            <a:off x="5004048" y="189608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B1200</a:t>
            </a:r>
            <a:endParaRPr lang="ko-KR" altLang="en-US" dirty="0"/>
          </a:p>
        </p:txBody>
      </p:sp>
      <p:cxnSp>
        <p:nvCxnSpPr>
          <p:cNvPr id="7172" name="직선 화살표 연결선 7171"/>
          <p:cNvCxnSpPr/>
          <p:nvPr/>
        </p:nvCxnSpPr>
        <p:spPr>
          <a:xfrm>
            <a:off x="2226387" y="2708920"/>
            <a:ext cx="351042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475224" y="257964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FF0000"/>
                </a:solidFill>
              </a:rPr>
              <a:t>입</a:t>
            </a:r>
            <a:r>
              <a:rPr lang="ko-KR" altLang="en-US" sz="1400" dirty="0">
                <a:solidFill>
                  <a:srgbClr val="FF0000"/>
                </a:solidFill>
              </a:rPr>
              <a:t>수</a:t>
            </a:r>
          </a:p>
        </p:txBody>
      </p:sp>
      <p:cxnSp>
        <p:nvCxnSpPr>
          <p:cNvPr id="83" name="직선 화살표 연결선 82"/>
          <p:cNvCxnSpPr/>
          <p:nvPr/>
        </p:nvCxnSpPr>
        <p:spPr>
          <a:xfrm flipH="1">
            <a:off x="7357737" y="2230813"/>
            <a:ext cx="144016" cy="2728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525819" y="199606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B800a</a:t>
            </a:r>
            <a:endParaRPr lang="ko-KR" alt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1972095" y="378904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B800b</a:t>
            </a:r>
            <a:endParaRPr lang="ko-KR" altLang="en-US" dirty="0"/>
          </a:p>
        </p:txBody>
      </p:sp>
      <p:cxnSp>
        <p:nvCxnSpPr>
          <p:cNvPr id="7177" name="직선 화살표 연결선 7176"/>
          <p:cNvCxnSpPr/>
          <p:nvPr/>
        </p:nvCxnSpPr>
        <p:spPr>
          <a:xfrm flipV="1">
            <a:off x="2577429" y="3645024"/>
            <a:ext cx="266380" cy="1440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907704" y="566353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B400b</a:t>
            </a:r>
            <a:endParaRPr lang="ko-KR" altLang="en-US" dirty="0"/>
          </a:p>
        </p:txBody>
      </p:sp>
      <p:cxnSp>
        <p:nvCxnSpPr>
          <p:cNvPr id="89" name="직선 화살표 연결선 88"/>
          <p:cNvCxnSpPr/>
          <p:nvPr/>
        </p:nvCxnSpPr>
        <p:spPr>
          <a:xfrm flipV="1">
            <a:off x="2560577" y="5591527"/>
            <a:ext cx="266380" cy="1440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0" name="직선 화살표 연결선 7179"/>
          <p:cNvCxnSpPr/>
          <p:nvPr/>
        </p:nvCxnSpPr>
        <p:spPr>
          <a:xfrm flipH="1">
            <a:off x="2169274" y="2329268"/>
            <a:ext cx="401065" cy="0"/>
          </a:xfrm>
          <a:prstGeom prst="straightConnector1">
            <a:avLst/>
          </a:prstGeom>
          <a:ln>
            <a:solidFill>
              <a:srgbClr val="148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TextBox 7180"/>
          <p:cNvSpPr txBox="1"/>
          <p:nvPr/>
        </p:nvSpPr>
        <p:spPr>
          <a:xfrm>
            <a:off x="1615381" y="21299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0086EA"/>
                </a:solidFill>
              </a:rPr>
              <a:t>환</a:t>
            </a:r>
            <a:r>
              <a:rPr lang="ko-KR" altLang="en-US" sz="1400" dirty="0">
                <a:solidFill>
                  <a:srgbClr val="0086EA"/>
                </a:solidFill>
              </a:rPr>
              <a:t>수</a:t>
            </a:r>
          </a:p>
        </p:txBody>
      </p:sp>
    </p:spTree>
    <p:extLst>
      <p:ext uri="{BB962C8B-B14F-4D97-AF65-F5344CB8AC3E}">
        <p14:creationId xmlns:p14="http://schemas.microsoft.com/office/powerpoint/2010/main" xmlns="" val="36745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8" name="모서리가 둥근 직사각형 37"/>
            <p:cNvSpPr/>
            <p:nvPr/>
          </p:nvSpPr>
          <p:spPr bwMode="auto">
            <a:xfrm>
              <a:off x="1000125" y="1500188"/>
              <a:ext cx="1920875" cy="35718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ko-KR" altLang="en-US" sz="800" b="1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</a:p>
          </p:txBody>
        </p:sp>
        <p:pic>
          <p:nvPicPr>
            <p:cNvPr id="12293" name="Picture 4" descr="C:\Documents and Settings\Administrator\바탕 화면\공유파일\임시방\습식바닥재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798" y="1951458"/>
              <a:ext cx="2670572" cy="329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직사각형 76"/>
            <p:cNvSpPr>
              <a:spLocks noChangeArrowheads="1"/>
            </p:cNvSpPr>
            <p:nvPr/>
          </p:nvSpPr>
          <p:spPr bwMode="auto">
            <a:xfrm>
              <a:off x="1116732" y="1500188"/>
              <a:ext cx="19431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1400" b="1" dirty="0">
                  <a:solidFill>
                    <a:schemeClr val="bg1"/>
                  </a:solidFill>
                  <a:latin typeface="+mn-ea"/>
                </a:rPr>
                <a:t>습식 </a:t>
              </a:r>
              <a:r>
                <a:rPr lang="en-US" altLang="ko-KR" sz="1400" b="1" dirty="0">
                  <a:solidFill>
                    <a:schemeClr val="bg1"/>
                  </a:solidFill>
                  <a:latin typeface="+mn-ea"/>
                </a:rPr>
                <a:t>– </a:t>
              </a:r>
              <a:r>
                <a:rPr lang="ko-KR" altLang="en-US" sz="1400" b="1" dirty="0" err="1" smtClean="0">
                  <a:solidFill>
                    <a:schemeClr val="bg1"/>
                  </a:solidFill>
                  <a:latin typeface="+mn-ea"/>
                </a:rPr>
                <a:t>누드형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+mn-ea"/>
                </a:rPr>
                <a:t> 타입</a:t>
              </a:r>
              <a:endParaRPr lang="en-US" altLang="ko-KR" sz="1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자유형 38"/>
            <p:cNvSpPr/>
            <p:nvPr/>
          </p:nvSpPr>
          <p:spPr bwMode="auto">
            <a:xfrm>
              <a:off x="4143375" y="2428875"/>
              <a:ext cx="1571625" cy="381000"/>
            </a:xfrm>
            <a:custGeom>
              <a:avLst/>
              <a:gdLst>
                <a:gd name="connsiteX0" fmla="*/ 0 w 1857374"/>
                <a:gd name="connsiteY0" fmla="*/ 0 h 720000"/>
                <a:gd name="connsiteX1" fmla="*/ 1857374 w 1857374"/>
                <a:gd name="connsiteY1" fmla="*/ 0 h 720000"/>
                <a:gd name="connsiteX2" fmla="*/ 1857374 w 1857374"/>
                <a:gd name="connsiteY2" fmla="*/ 720000 h 720000"/>
                <a:gd name="connsiteX3" fmla="*/ 0 w 1857374"/>
                <a:gd name="connsiteY3" fmla="*/ 720000 h 720000"/>
                <a:gd name="connsiteX4" fmla="*/ 0 w 185737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720000">
                  <a:moveTo>
                    <a:pt x="0" y="0"/>
                  </a:moveTo>
                  <a:lnTo>
                    <a:pt x="1857374" y="0"/>
                  </a:lnTo>
                  <a:lnTo>
                    <a:pt x="185737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928412"/>
                <a:satOff val="-28205"/>
                <a:lumOff val="9314"/>
                <a:alphaOff val="0"/>
              </a:schemeClr>
            </a:lnRef>
            <a:fillRef idx="1">
              <a:schemeClr val="accent4">
                <a:hueOff val="928412"/>
                <a:satOff val="-28205"/>
                <a:lumOff val="9314"/>
                <a:alphaOff val="0"/>
              </a:schemeClr>
            </a:fillRef>
            <a:effectRef idx="0">
              <a:schemeClr val="accent4">
                <a:hueOff val="928412"/>
                <a:satOff val="-28205"/>
                <a:lumOff val="9314"/>
                <a:alphaOff val="0"/>
              </a:schemeClr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sz="1100" dirty="0">
                <a:solidFill>
                  <a:prstClr val="white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41" name="자유형 40"/>
            <p:cNvSpPr/>
            <p:nvPr/>
          </p:nvSpPr>
          <p:spPr bwMode="auto">
            <a:xfrm>
              <a:off x="4143375" y="5016500"/>
              <a:ext cx="3929063" cy="1127125"/>
            </a:xfrm>
            <a:custGeom>
              <a:avLst/>
              <a:gdLst>
                <a:gd name="connsiteX0" fmla="*/ 0 w 1857374"/>
                <a:gd name="connsiteY0" fmla="*/ 0 h 1098000"/>
                <a:gd name="connsiteX1" fmla="*/ 1857374 w 1857374"/>
                <a:gd name="connsiteY1" fmla="*/ 0 h 1098000"/>
                <a:gd name="connsiteX2" fmla="*/ 1857374 w 1857374"/>
                <a:gd name="connsiteY2" fmla="*/ 1098000 h 1098000"/>
                <a:gd name="connsiteX3" fmla="*/ 0 w 1857374"/>
                <a:gd name="connsiteY3" fmla="*/ 1098000 h 1098000"/>
                <a:gd name="connsiteX4" fmla="*/ 0 w 1857374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1098000">
                  <a:moveTo>
                    <a:pt x="0" y="0"/>
                  </a:moveTo>
                  <a:lnTo>
                    <a:pt x="1857374" y="0"/>
                  </a:lnTo>
                  <a:lnTo>
                    <a:pt x="1857374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1428006"/>
                <a:satOff val="-24171"/>
                <a:lumOff val="639"/>
                <a:alphaOff val="0"/>
              </a:schemeClr>
            </a:lnRef>
            <a:fillRef idx="1">
              <a:schemeClr val="accent4">
                <a:tint val="40000"/>
                <a:alpha val="90000"/>
                <a:hueOff val="1428006"/>
                <a:satOff val="-24171"/>
                <a:lumOff val="639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428006"/>
                <a:satOff val="-24171"/>
                <a:lumOff val="63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   </a:t>
              </a:r>
              <a:endParaRPr lang="en-US" altLang="ko-KR" sz="11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endParaRPr lang="en-US" altLang="ko-KR" sz="11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2" name="TextBox 100"/>
            <p:cNvSpPr txBox="1">
              <a:spLocks noChangeArrowheads="1"/>
            </p:cNvSpPr>
            <p:nvPr/>
          </p:nvSpPr>
          <p:spPr bwMode="auto">
            <a:xfrm>
              <a:off x="4346848" y="5164837"/>
              <a:ext cx="3465512" cy="928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100"/>
                </a:lnSpc>
                <a:defRPr/>
              </a:pP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 </a:t>
              </a:r>
              <a:r>
                <a:rPr lang="ko-KR" alt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주관  </a:t>
              </a:r>
              <a:r>
                <a:rPr lang="en-US" altLang="ko-K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x </a:t>
              </a:r>
              <a:r>
                <a:rPr lang="ko-KR" altLang="en-US" sz="1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분지관</a:t>
              </a:r>
              <a:endPara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ts val="1100"/>
                </a:lnSpc>
                <a:defRPr/>
              </a:pPr>
              <a:endPara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ko-KR" sz="1100" b="1" dirty="0">
                  <a:solidFill>
                    <a:srgbClr val="000000"/>
                  </a:solidFill>
                  <a:latin typeface="+mn-ea"/>
                </a:rPr>
                <a:t>   </a:t>
              </a:r>
              <a:r>
                <a:rPr lang="en-US" altLang="ko-KR" sz="1100" b="1" dirty="0" smtClean="0">
                  <a:solidFill>
                    <a:srgbClr val="000000"/>
                  </a:solidFill>
                  <a:latin typeface="+mn-ea"/>
                </a:rPr>
                <a:t>   </a:t>
              </a:r>
              <a:r>
                <a:rPr lang="en-US" altLang="ko-KR" sz="1200" b="1" dirty="0">
                  <a:solidFill>
                    <a:srgbClr val="000000"/>
                  </a:solidFill>
                  <a:latin typeface="+mn-ea"/>
                </a:rPr>
                <a:t>A : 900 X 1800 </a:t>
              </a:r>
              <a:r>
                <a:rPr lang="en-US" altLang="ko-KR" sz="1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ea"/>
                </a:rPr>
                <a:t>㎜</a:t>
              </a:r>
              <a:r>
                <a:rPr lang="en-US" altLang="ko-KR" sz="1200" b="1" dirty="0">
                  <a:solidFill>
                    <a:srgbClr val="000000"/>
                  </a:solidFill>
                  <a:latin typeface="+mn-ea"/>
                </a:rPr>
                <a:t>      B : 900 X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+mn-ea"/>
                </a:rPr>
                <a:t>2300</a:t>
              </a:r>
              <a:r>
                <a:rPr lang="en-US" altLang="ko-KR" sz="1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ea"/>
                </a:rPr>
                <a:t>㎜</a:t>
              </a:r>
              <a:endParaRPr lang="en-US" altLang="ko-KR" sz="1200" b="1" dirty="0">
                <a:solidFill>
                  <a:srgbClr val="00000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ko-KR" sz="1200" b="1" dirty="0">
                  <a:solidFill>
                    <a:srgbClr val="000000"/>
                  </a:solidFill>
                  <a:latin typeface="+mn-ea"/>
                </a:rPr>
                <a:t> 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+mn-ea"/>
                </a:rPr>
                <a:t>   </a:t>
              </a:r>
              <a:r>
                <a:rPr lang="en-US" altLang="ko-KR" sz="1200" b="1" dirty="0">
                  <a:solidFill>
                    <a:srgbClr val="000000"/>
                  </a:solidFill>
                  <a:latin typeface="+mn-ea"/>
                </a:rPr>
                <a:t>C : 900 X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+mn-ea"/>
                </a:rPr>
                <a:t>2800 </a:t>
              </a:r>
              <a:r>
                <a:rPr lang="en-US" altLang="ko-KR" sz="1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ea"/>
                </a:rPr>
                <a:t>㎜</a:t>
              </a:r>
              <a:r>
                <a:rPr lang="en-US" altLang="ko-KR" sz="1200" b="1" dirty="0">
                  <a:solidFill>
                    <a:srgbClr val="000000"/>
                  </a:solidFill>
                  <a:latin typeface="+mn-ea"/>
                </a:rPr>
                <a:t> </a:t>
              </a:r>
              <a:endParaRPr lang="ko-KR" altLang="en-US" sz="12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12298" name="직사각형 78"/>
            <p:cNvSpPr>
              <a:spLocks noChangeArrowheads="1"/>
            </p:cNvSpPr>
            <p:nvPr/>
          </p:nvSpPr>
          <p:spPr bwMode="auto">
            <a:xfrm>
              <a:off x="4429124" y="2428875"/>
              <a:ext cx="965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ctr">
                <a:spcBef>
                  <a:spcPct val="50000"/>
                </a:spcBef>
              </a:pP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 사양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자유형 46"/>
            <p:cNvSpPr/>
            <p:nvPr/>
          </p:nvSpPr>
          <p:spPr bwMode="auto">
            <a:xfrm>
              <a:off x="4143375" y="2979738"/>
              <a:ext cx="3900488" cy="1235075"/>
            </a:xfrm>
            <a:custGeom>
              <a:avLst/>
              <a:gdLst>
                <a:gd name="connsiteX0" fmla="*/ 0 w 1857374"/>
                <a:gd name="connsiteY0" fmla="*/ 0 h 1098000"/>
                <a:gd name="connsiteX1" fmla="*/ 1857374 w 1857374"/>
                <a:gd name="connsiteY1" fmla="*/ 0 h 1098000"/>
                <a:gd name="connsiteX2" fmla="*/ 1857374 w 1857374"/>
                <a:gd name="connsiteY2" fmla="*/ 1098000 h 1098000"/>
                <a:gd name="connsiteX3" fmla="*/ 0 w 1857374"/>
                <a:gd name="connsiteY3" fmla="*/ 1098000 h 1098000"/>
                <a:gd name="connsiteX4" fmla="*/ 0 w 1857374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1098000">
                  <a:moveTo>
                    <a:pt x="0" y="0"/>
                  </a:moveTo>
                  <a:lnTo>
                    <a:pt x="1857374" y="0"/>
                  </a:lnTo>
                  <a:lnTo>
                    <a:pt x="1857374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714003"/>
                <a:satOff val="-12085"/>
                <a:lumOff val="319"/>
                <a:alphaOff val="0"/>
              </a:schemeClr>
            </a:lnRef>
            <a:fillRef idx="1">
              <a:schemeClr val="accent4">
                <a:tint val="40000"/>
                <a:alpha val="90000"/>
                <a:hueOff val="714003"/>
                <a:satOff val="-12085"/>
                <a:lumOff val="319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14003"/>
                <a:satOff val="-12085"/>
                <a:lumOff val="31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fontAlgn="ctr">
                <a:lnSpc>
                  <a:spcPts val="1400"/>
                </a:lnSpc>
                <a:spcBef>
                  <a:spcPct val="50000"/>
                </a:spcBef>
                <a:defRPr/>
              </a:pP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300" name="직사각형 80"/>
            <p:cNvSpPr>
              <a:spLocks noChangeArrowheads="1"/>
            </p:cNvSpPr>
            <p:nvPr/>
          </p:nvSpPr>
          <p:spPr bwMode="auto">
            <a:xfrm>
              <a:off x="4379913" y="3000375"/>
              <a:ext cx="35433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 smtClean="0">
                  <a:solidFill>
                    <a:srgbClr val="262626"/>
                  </a:solidFill>
                  <a:latin typeface="+mn-ea"/>
                </a:rPr>
                <a:t>  몰탈 </a:t>
              </a:r>
              <a:r>
                <a:rPr lang="ko-KR" altLang="en-US" sz="1600" b="1" dirty="0">
                  <a:solidFill>
                    <a:srgbClr val="262626"/>
                  </a:solidFill>
                  <a:latin typeface="+mn-ea"/>
                </a:rPr>
                <a:t>및 황토 미장방식</a:t>
              </a:r>
              <a:endParaRPr lang="en-US" altLang="ko-KR" sz="1600" b="1" dirty="0">
                <a:solidFill>
                  <a:srgbClr val="262626"/>
                </a:solidFill>
                <a:latin typeface="+mn-ea"/>
              </a:endParaRPr>
            </a:p>
            <a:p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 smtClean="0">
                  <a:solidFill>
                    <a:srgbClr val="262626"/>
                  </a:solidFill>
                  <a:latin typeface="+mn-ea"/>
                </a:rPr>
                <a:t>◆</a:t>
              </a:r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>
                  <a:solidFill>
                    <a:srgbClr val="262626"/>
                  </a:solidFill>
                  <a:latin typeface="+mn-ea"/>
                </a:rPr>
                <a:t>소비 열량  </a:t>
              </a:r>
              <a:r>
                <a:rPr lang="en-US" altLang="ko-KR" sz="1400" b="1" dirty="0">
                  <a:solidFill>
                    <a:srgbClr val="262626"/>
                  </a:solidFill>
                  <a:latin typeface="+mn-ea"/>
                </a:rPr>
                <a:t>: 300㎉(3.3㎡)</a:t>
              </a:r>
              <a:br>
                <a:rPr lang="en-US" altLang="ko-KR" sz="1400" b="1" dirty="0">
                  <a:solidFill>
                    <a:srgbClr val="262626"/>
                  </a:solidFill>
                  <a:latin typeface="+mn-ea"/>
                </a:rPr>
              </a:br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 smtClean="0">
                  <a:solidFill>
                    <a:srgbClr val="262626"/>
                  </a:solidFill>
                  <a:latin typeface="+mn-ea"/>
                </a:rPr>
                <a:t>◆</a:t>
              </a:r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>
                  <a:solidFill>
                    <a:srgbClr val="262626"/>
                  </a:solidFill>
                  <a:latin typeface="+mn-ea"/>
                </a:rPr>
                <a:t>두께         </a:t>
              </a:r>
              <a:r>
                <a:rPr lang="en-US" altLang="ko-KR" sz="1400" b="1" dirty="0">
                  <a:solidFill>
                    <a:srgbClr val="262626"/>
                  </a:solidFill>
                  <a:latin typeface="+mn-ea"/>
                </a:rPr>
                <a:t>: 15㎜</a:t>
              </a:r>
            </a:p>
            <a:p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 smtClean="0">
                  <a:solidFill>
                    <a:srgbClr val="262626"/>
                  </a:solidFill>
                  <a:latin typeface="+mn-ea"/>
                </a:rPr>
                <a:t>◆</a:t>
              </a:r>
              <a:r>
                <a:rPr lang="en-US" altLang="ko-KR" sz="1400" b="1" dirty="0" smtClean="0">
                  <a:solidFill>
                    <a:srgbClr val="262626"/>
                  </a:solidFill>
                  <a:latin typeface="+mn-ea"/>
                </a:rPr>
                <a:t> </a:t>
              </a:r>
              <a:r>
                <a:rPr lang="ko-KR" altLang="en-US" sz="1400" b="1" dirty="0">
                  <a:solidFill>
                    <a:srgbClr val="262626"/>
                  </a:solidFill>
                  <a:latin typeface="+mn-ea"/>
                </a:rPr>
                <a:t>미장두께   </a:t>
              </a:r>
              <a:r>
                <a:rPr lang="en-US" altLang="ko-KR" sz="1400" b="1" dirty="0">
                  <a:solidFill>
                    <a:srgbClr val="262626"/>
                  </a:solidFill>
                  <a:latin typeface="+mn-ea"/>
                </a:rPr>
                <a:t>: 30~40㎜</a:t>
              </a: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12301" name="TextBox 91"/>
            <p:cNvSpPr txBox="1">
              <a:spLocks noChangeArrowheads="1"/>
            </p:cNvSpPr>
            <p:nvPr/>
          </p:nvSpPr>
          <p:spPr bwMode="auto">
            <a:xfrm>
              <a:off x="4225925" y="1714500"/>
              <a:ext cx="382111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신축 및 재건축 시공을 위한 초간편 </a:t>
              </a:r>
              <a:endParaRPr lang="en-US" altLang="ko-KR" sz="1600" b="1" dirty="0">
                <a:solidFill>
                  <a:srgbClr val="FF99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hangingPunct="1"/>
              <a:r>
                <a:rPr lang="ko-KR" altLang="en-US" sz="1600" b="1" dirty="0" smtClean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습식</a:t>
              </a:r>
              <a:r>
                <a:rPr lang="en-US" altLang="ko-KR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미장용</a:t>
              </a:r>
              <a:r>
                <a:rPr lang="en-US" altLang="ko-KR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 누드 </a:t>
              </a:r>
              <a:r>
                <a:rPr lang="ko-KR" altLang="en-US" sz="1600" b="1" dirty="0" err="1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카펫형</a:t>
              </a:r>
              <a:r>
                <a:rPr lang="ko-KR" altLang="en-US" sz="1600" b="1" dirty="0">
                  <a:solidFill>
                    <a:srgbClr val="FF9900"/>
                  </a:solidFill>
                  <a:latin typeface="맑은 고딕" pitchFamily="50" charset="-127"/>
                  <a:ea typeface="맑은 고딕" pitchFamily="50" charset="-127"/>
                </a:rPr>
                <a:t> 시공 자재</a:t>
              </a:r>
            </a:p>
          </p:txBody>
        </p:sp>
        <p:sp>
          <p:nvSpPr>
            <p:cNvPr id="18" name="자유형 17"/>
            <p:cNvSpPr/>
            <p:nvPr/>
          </p:nvSpPr>
          <p:spPr bwMode="auto">
            <a:xfrm>
              <a:off x="4143375" y="4500563"/>
              <a:ext cx="1643063" cy="381000"/>
            </a:xfrm>
            <a:custGeom>
              <a:avLst/>
              <a:gdLst>
                <a:gd name="connsiteX0" fmla="*/ 0 w 1857374"/>
                <a:gd name="connsiteY0" fmla="*/ 0 h 720000"/>
                <a:gd name="connsiteX1" fmla="*/ 1857374 w 1857374"/>
                <a:gd name="connsiteY1" fmla="*/ 0 h 720000"/>
                <a:gd name="connsiteX2" fmla="*/ 1857374 w 1857374"/>
                <a:gd name="connsiteY2" fmla="*/ 720000 h 720000"/>
                <a:gd name="connsiteX3" fmla="*/ 0 w 1857374"/>
                <a:gd name="connsiteY3" fmla="*/ 720000 h 720000"/>
                <a:gd name="connsiteX4" fmla="*/ 0 w 185737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720000">
                  <a:moveTo>
                    <a:pt x="0" y="0"/>
                  </a:moveTo>
                  <a:lnTo>
                    <a:pt x="1857374" y="0"/>
                  </a:lnTo>
                  <a:lnTo>
                    <a:pt x="185737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hueOff val="928412"/>
                <a:satOff val="-28205"/>
                <a:lumOff val="9314"/>
                <a:alphaOff val="0"/>
              </a:schemeClr>
            </a:lnRef>
            <a:fillRef idx="1">
              <a:schemeClr val="accent4">
                <a:hueOff val="928412"/>
                <a:satOff val="-28205"/>
                <a:lumOff val="9314"/>
                <a:alphaOff val="0"/>
              </a:schemeClr>
            </a:fillRef>
            <a:effectRef idx="0">
              <a:schemeClr val="accent4">
                <a:hueOff val="928412"/>
                <a:satOff val="-28205"/>
                <a:lumOff val="9314"/>
                <a:alphaOff val="0"/>
              </a:schemeClr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sz="1100" dirty="0">
                <a:solidFill>
                  <a:schemeClr val="accent5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12305" name="직사각형 78"/>
            <p:cNvSpPr>
              <a:spLocks noChangeArrowheads="1"/>
            </p:cNvSpPr>
            <p:nvPr/>
          </p:nvSpPr>
          <p:spPr bwMode="auto">
            <a:xfrm>
              <a:off x="4479924" y="4502165"/>
              <a:ext cx="965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ctr">
                <a:spcBef>
                  <a:spcPct val="50000"/>
                </a:spcBef>
              </a:pP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 규격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9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620688"/>
              <a:ext cx="3318834" cy="40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직사각형 75"/>
            <p:cNvSpPr>
              <a:spLocks noChangeArrowheads="1"/>
            </p:cNvSpPr>
            <p:nvPr/>
          </p:nvSpPr>
          <p:spPr bwMode="auto">
            <a:xfrm>
              <a:off x="954064" y="620688"/>
              <a:ext cx="2393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+mn-ea"/>
                </a:rPr>
                <a:t>제품 규격 및 사양</a:t>
              </a:r>
              <a:endParaRPr lang="en-US" altLang="ko-KR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099" name="Picture 3" descr="D:\C 빽업\바탕화면\공유파일\자재부품\자재사진\습식예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182" y="4569756"/>
              <a:ext cx="2736304" cy="183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직사각형 36"/>
            <p:cNvSpPr/>
            <p:nvPr/>
          </p:nvSpPr>
          <p:spPr bwMode="auto">
            <a:xfrm>
              <a:off x="428625" y="1214438"/>
              <a:ext cx="8215313" cy="514350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21798" y="5517232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 smtClean="0"/>
                <a:t>900×1800</a:t>
              </a:r>
              <a:endParaRPr lang="ko-KR" altLang="en-US" sz="1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8887" y="5787199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 smtClean="0"/>
                <a:t>900×2300</a:t>
              </a:r>
              <a:endParaRPr lang="ko-KR" altLang="en-US" sz="11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9792" y="6108181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 smtClean="0"/>
                <a:t>900×2800</a:t>
              </a:r>
              <a:endParaRPr lang="ko-KR" altLang="en-US" sz="11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14412" y="4355069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A</a:t>
              </a:r>
              <a:endParaRPr lang="ko-KR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38066" y="43558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B</a:t>
              </a:r>
              <a:endParaRPr lang="ko-KR" alt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08989" y="4355812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C</a:t>
              </a:r>
              <a:endParaRPr lang="ko-KR" altLang="en-US" dirty="0"/>
            </a:p>
          </p:txBody>
        </p:sp>
      </p:grpSp>
      <p:sp>
        <p:nvSpPr>
          <p:cNvPr id="2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-29-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138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1" name="Picture 3" descr="http://image.chosun.com/sitedata/image/201303/15/2013031500519_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692696"/>
              <a:ext cx="8640960" cy="5753870"/>
            </a:xfrm>
            <a:prstGeom prst="rect">
              <a:avLst/>
            </a:prstGeom>
            <a:noFill/>
          </p:spPr>
        </p:pic>
        <p:sp>
          <p:nvSpPr>
            <p:cNvPr id="8" name="직사각형 7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타원 4"/>
            <p:cNvSpPr/>
            <p:nvPr/>
          </p:nvSpPr>
          <p:spPr>
            <a:xfrm>
              <a:off x="1043608" y="4941168"/>
              <a:ext cx="792088" cy="76439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-3-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 bwMode="auto">
          <a:xfrm>
            <a:off x="968375" y="1556792"/>
            <a:ext cx="2093913" cy="37465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28625" y="1285875"/>
            <a:ext cx="8143875" cy="516746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341" name="직사각형 35"/>
          <p:cNvSpPr>
            <a:spLocks noChangeArrowheads="1"/>
          </p:cNvSpPr>
          <p:nvPr/>
        </p:nvSpPr>
        <p:spPr bwMode="auto">
          <a:xfrm>
            <a:off x="1000125" y="1574255"/>
            <a:ext cx="19876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2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건식</a:t>
            </a:r>
            <a:r>
              <a:rPr lang="en-US" altLang="ko-KR" sz="1400" b="1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+mn-ea"/>
              </a:rPr>
              <a:t>접이형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 타입</a:t>
            </a:r>
            <a:endParaRPr lang="en-US" altLang="ko-KR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91"/>
          <p:cNvSpPr txBox="1">
            <a:spLocks noChangeArrowheads="1"/>
          </p:cNvSpPr>
          <p:nvPr/>
        </p:nvSpPr>
        <p:spPr bwMode="auto">
          <a:xfrm>
            <a:off x="4470400" y="1484784"/>
            <a:ext cx="4102100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주택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공동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및 상업용공간의 신축 시 공간마루 난방 시스템 시공 또는 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리모델링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시 철거 없이 병풍처럼 펼쳐 보일러 연결만 하면 되는 초간편 </a:t>
            </a:r>
            <a:endParaRPr lang="en-US" altLang="ko-KR" sz="14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900"/>
              </a:lnSpc>
              <a:defRPr/>
            </a:pP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접이식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패널 난방타입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자유형 18"/>
          <p:cNvSpPr/>
          <p:nvPr/>
        </p:nvSpPr>
        <p:spPr bwMode="auto">
          <a:xfrm>
            <a:off x="4619625" y="2571750"/>
            <a:ext cx="1785938" cy="357188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928412"/>
              <a:satOff val="-28205"/>
              <a:lumOff val="9314"/>
              <a:alphaOff val="0"/>
            </a:schemeClr>
          </a:lnRef>
          <a:fillRef idx="1">
            <a:schemeClr val="accent4">
              <a:hueOff val="928412"/>
              <a:satOff val="-28205"/>
              <a:lumOff val="9314"/>
              <a:alphaOff val="0"/>
            </a:schemeClr>
          </a:fillRef>
          <a:effectRef idx="0">
            <a:schemeClr val="accent4">
              <a:hueOff val="928412"/>
              <a:satOff val="-28205"/>
              <a:lumOff val="9314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 사양</a:t>
            </a:r>
            <a:endParaRPr lang="en-US" altLang="ko-KR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자유형 19"/>
          <p:cNvSpPr/>
          <p:nvPr/>
        </p:nvSpPr>
        <p:spPr bwMode="auto">
          <a:xfrm>
            <a:off x="4616450" y="3081338"/>
            <a:ext cx="3455988" cy="1069975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lnRef>
          <a:fillRef idx="1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fillRef>
          <a:effectRef idx="0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패널 간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현장 조립방식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ts val="1400"/>
              </a:lnSpc>
              <a:spcBef>
                <a:spcPct val="50000"/>
              </a:spcBef>
              <a:defRPr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◆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소비열량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275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㎉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l(3.3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㎡)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ts val="1400"/>
              </a:lnSpc>
              <a:spcBef>
                <a:spcPct val="50000"/>
              </a:spcBef>
              <a:defRPr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◆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마감두께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15.5㎜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자유형 21"/>
          <p:cNvSpPr/>
          <p:nvPr/>
        </p:nvSpPr>
        <p:spPr bwMode="auto">
          <a:xfrm>
            <a:off x="4616450" y="4357688"/>
            <a:ext cx="1870075" cy="355600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1856823"/>
              <a:satOff val="-56410"/>
              <a:lumOff val="18628"/>
              <a:alphaOff val="0"/>
            </a:schemeClr>
          </a:lnRef>
          <a:fillRef idx="1">
            <a:schemeClr val="accent4">
              <a:hueOff val="1856823"/>
              <a:satOff val="-56410"/>
              <a:lumOff val="18628"/>
              <a:alphaOff val="0"/>
            </a:schemeClr>
          </a:fillRef>
          <a:effectRef idx="0">
            <a:schemeClr val="accent4">
              <a:hueOff val="1856823"/>
              <a:satOff val="-56410"/>
              <a:lumOff val="18628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제품규격</a:t>
            </a:r>
          </a:p>
        </p:txBody>
      </p:sp>
      <p:sp>
        <p:nvSpPr>
          <p:cNvPr id="24" name="자유형 23"/>
          <p:cNvSpPr/>
          <p:nvPr/>
        </p:nvSpPr>
        <p:spPr bwMode="auto">
          <a:xfrm>
            <a:off x="4616450" y="4797152"/>
            <a:ext cx="3455988" cy="1296380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lnRef>
          <a:fillRef idx="1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fillRef>
          <a:effectRef idx="0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세로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높이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en-US" altLang="ko-KR" sz="1600" b="1" dirty="0" smtClean="0">
                <a:solidFill>
                  <a:srgbClr val="000000"/>
                </a:solidFill>
                <a:latin typeface="+mn-ea"/>
              </a:rPr>
              <a:t>15.5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㎜</a:t>
            </a: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ko-KR" sz="1200" b="1" dirty="0">
                <a:solidFill>
                  <a:srgbClr val="000000"/>
                </a:solidFill>
                <a:latin typeface="+mn-ea"/>
              </a:rPr>
              <a:t>A :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990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×33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×15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   (15</a:t>
            </a:r>
            <a:r>
              <a:rPr lang="ko-KR" altLang="en-US" sz="1200" b="1" dirty="0" smtClean="0">
                <a:solidFill>
                  <a:srgbClr val="000000"/>
                </a:solidFill>
                <a:latin typeface="+mn-ea"/>
              </a:rPr>
              <a:t>폭씩 출고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200" b="1" dirty="0" smtClean="0">
                <a:solidFill>
                  <a:srgbClr val="000000"/>
                </a:solidFill>
                <a:latin typeface="+mn-ea"/>
              </a:rPr>
              <a:t>약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5㎡)</a:t>
            </a:r>
          </a:p>
          <a:p>
            <a:pPr fontAlgn="ctr">
              <a:lnSpc>
                <a:spcPts val="1100"/>
              </a:lnSpc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 B : 990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×99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×15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   (15</a:t>
            </a:r>
            <a:r>
              <a:rPr lang="ko-KR" altLang="en-US" sz="1200" b="1" dirty="0" smtClean="0">
                <a:solidFill>
                  <a:srgbClr val="000000"/>
                </a:solidFill>
                <a:latin typeface="+mn-ea"/>
              </a:rPr>
              <a:t>폭씩 출고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200" b="1" dirty="0" smtClean="0">
                <a:solidFill>
                  <a:srgbClr val="000000"/>
                </a:solidFill>
                <a:latin typeface="+mn-ea"/>
              </a:rPr>
              <a:t>약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15㎡)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spcBef>
                <a:spcPct val="50000"/>
              </a:spcBef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HY나무B" panose="02030600000101010101" pitchFamily="18" charset="-127"/>
              <a:ea typeface="HY나무B" panose="02030600000101010101" pitchFamily="18" charset="-127"/>
            </a:endParaRPr>
          </a:p>
        </p:txBody>
      </p:sp>
      <p:pic>
        <p:nvPicPr>
          <p:cNvPr id="14" name="Picture 31" descr="C:\Documents and Settings\Administrator\바탕 화면\공유파일\임시방\홈페이지\타이틀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3318834" cy="4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직사각형 47"/>
          <p:cNvSpPr>
            <a:spLocks noChangeArrowheads="1"/>
          </p:cNvSpPr>
          <p:nvPr/>
        </p:nvSpPr>
        <p:spPr bwMode="auto">
          <a:xfrm>
            <a:off x="683568" y="692696"/>
            <a:ext cx="2482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제품 규격 및 사양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-30-</a:t>
            </a:r>
            <a:endParaRPr lang="ko-KR" altLang="en-US" dirty="0"/>
          </a:p>
        </p:txBody>
      </p:sp>
      <p:pic>
        <p:nvPicPr>
          <p:cNvPr id="3075" name="Picture 3" descr="F:\제품 이미지\pt용-4장-모습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70915">
            <a:off x="1620310" y="4651660"/>
            <a:ext cx="2806607" cy="19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제품 이미지\CAM00817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14" y="2247901"/>
            <a:ext cx="3745184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제품 이미지\pt용-330-4장-모습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52" y="4535488"/>
            <a:ext cx="2065412" cy="14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383524" y="4574946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A</a:t>
            </a:r>
            <a:endParaRPr lang="ko-KR" alt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010992" y="45734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B</a:t>
            </a:r>
            <a:endParaRPr lang="ko-KR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714874" y="239190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P990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74776" y="48949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P330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844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제품 이미지\자재 작업사진 관련\xl용-패널-4-배관-높이-조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13993"/>
            <a:ext cx="1608648" cy="11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제품 이미지\자재 작업사진 관련\xl용-패널-3-배관-높이-조절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063" y="2438764"/>
            <a:ext cx="3361556" cy="24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제품 이미지\자재 작업사진 관련\xl용-패널-1-최종-높이조절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11" y="4738331"/>
            <a:ext cx="2510319" cy="14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 bwMode="auto">
          <a:xfrm>
            <a:off x="968375" y="1556792"/>
            <a:ext cx="2093913" cy="37465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28625" y="1285875"/>
            <a:ext cx="8143875" cy="516746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341" name="직사각형 35"/>
          <p:cNvSpPr>
            <a:spLocks noChangeArrowheads="1"/>
          </p:cNvSpPr>
          <p:nvPr/>
        </p:nvSpPr>
        <p:spPr bwMode="auto">
          <a:xfrm>
            <a:off x="1000125" y="1574255"/>
            <a:ext cx="19876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2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건식</a:t>
            </a:r>
            <a:r>
              <a:rPr lang="en-US" altLang="ko-KR" sz="1400" b="1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+mn-ea"/>
              </a:rPr>
              <a:t>블</a:t>
            </a:r>
            <a:r>
              <a:rPr lang="ko-KR" altLang="en-US" sz="1400" b="1" dirty="0" err="1">
                <a:solidFill>
                  <a:schemeClr val="bg1"/>
                </a:solidFill>
                <a:latin typeface="+mn-ea"/>
              </a:rPr>
              <a:t>럭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+mn-ea"/>
              </a:rPr>
              <a:t>형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 타입</a:t>
            </a:r>
            <a:endParaRPr lang="en-US" altLang="ko-KR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91"/>
          <p:cNvSpPr txBox="1">
            <a:spLocks noChangeArrowheads="1"/>
          </p:cNvSpPr>
          <p:nvPr/>
        </p:nvSpPr>
        <p:spPr bwMode="auto">
          <a:xfrm>
            <a:off x="4470400" y="1412776"/>
            <a:ext cx="4102100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주택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공동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및 상업용공간의 신축 시 공간마루 난방 시스템 시공 또는 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리모델링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시 철거 없이 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블럭처럼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끼워 맞추어 보일러 연결만 하면 되는 초간편 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블럭식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퍼즐형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난방타입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자유형 18"/>
          <p:cNvSpPr/>
          <p:nvPr/>
        </p:nvSpPr>
        <p:spPr bwMode="auto">
          <a:xfrm>
            <a:off x="4619625" y="2571750"/>
            <a:ext cx="1785938" cy="357188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928412"/>
              <a:satOff val="-28205"/>
              <a:lumOff val="9314"/>
              <a:alphaOff val="0"/>
            </a:schemeClr>
          </a:lnRef>
          <a:fillRef idx="1">
            <a:schemeClr val="accent4">
              <a:hueOff val="928412"/>
              <a:satOff val="-28205"/>
              <a:lumOff val="9314"/>
              <a:alphaOff val="0"/>
            </a:schemeClr>
          </a:fillRef>
          <a:effectRef idx="0">
            <a:schemeClr val="accent4">
              <a:hueOff val="928412"/>
              <a:satOff val="-28205"/>
              <a:lumOff val="9314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 사양</a:t>
            </a:r>
            <a:endParaRPr lang="en-US" altLang="ko-KR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자유형 19"/>
          <p:cNvSpPr/>
          <p:nvPr/>
        </p:nvSpPr>
        <p:spPr bwMode="auto">
          <a:xfrm>
            <a:off x="4616450" y="3081338"/>
            <a:ext cx="3455988" cy="1069975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lnRef>
          <a:fillRef idx="1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fillRef>
          <a:effectRef idx="0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블</a:t>
            </a:r>
            <a:r>
              <a:rPr lang="ko-KR" alt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럭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간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현장 조립방식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ts val="1400"/>
              </a:lnSpc>
              <a:spcBef>
                <a:spcPct val="50000"/>
              </a:spcBef>
              <a:defRPr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◆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소비열량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350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㎉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l(3.3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㎡)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ts val="1400"/>
              </a:lnSpc>
              <a:spcBef>
                <a:spcPct val="50000"/>
              </a:spcBef>
              <a:defRPr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◆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마감두께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㎜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자유형 21"/>
          <p:cNvSpPr/>
          <p:nvPr/>
        </p:nvSpPr>
        <p:spPr bwMode="auto">
          <a:xfrm>
            <a:off x="4616450" y="4357688"/>
            <a:ext cx="1870075" cy="355600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1856823"/>
              <a:satOff val="-56410"/>
              <a:lumOff val="18628"/>
              <a:alphaOff val="0"/>
            </a:schemeClr>
          </a:lnRef>
          <a:fillRef idx="1">
            <a:schemeClr val="accent4">
              <a:hueOff val="1856823"/>
              <a:satOff val="-56410"/>
              <a:lumOff val="18628"/>
              <a:alphaOff val="0"/>
            </a:schemeClr>
          </a:fillRef>
          <a:effectRef idx="0">
            <a:schemeClr val="accent4">
              <a:hueOff val="1856823"/>
              <a:satOff val="-56410"/>
              <a:lumOff val="18628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제품규격</a:t>
            </a:r>
          </a:p>
        </p:txBody>
      </p:sp>
      <p:sp>
        <p:nvSpPr>
          <p:cNvPr id="24" name="자유형 23"/>
          <p:cNvSpPr/>
          <p:nvPr/>
        </p:nvSpPr>
        <p:spPr bwMode="auto">
          <a:xfrm>
            <a:off x="4616450" y="4797152"/>
            <a:ext cx="3455988" cy="1296380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lnRef>
          <a:fillRef idx="1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fillRef>
          <a:effectRef idx="0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세로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께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(20㎜</a:t>
            </a:r>
            <a:r>
              <a:rPr lang="en-US" altLang="ko-KR" sz="1600" b="1" dirty="0" smtClean="0">
                <a:solidFill>
                  <a:srgbClr val="000000"/>
                </a:solidFill>
                <a:latin typeface="+mn-ea"/>
              </a:rPr>
              <a:t> )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ko-KR" sz="1200" b="1" dirty="0">
                <a:solidFill>
                  <a:srgbClr val="000000"/>
                </a:solidFill>
                <a:latin typeface="+mn-ea"/>
              </a:rPr>
              <a:t>A :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800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×120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×20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  B1,B2 : 800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×40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0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×20</a:t>
            </a:r>
          </a:p>
          <a:p>
            <a:pPr font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C1,C2 : 400x400x20    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  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HY나무B" panose="02030600000101010101" pitchFamily="18" charset="-127"/>
              <a:ea typeface="HY나무B" panose="02030600000101010101" pitchFamily="18" charset="-127"/>
            </a:endParaRPr>
          </a:p>
        </p:txBody>
      </p:sp>
      <p:pic>
        <p:nvPicPr>
          <p:cNvPr id="14" name="Picture 31" descr="C:\Documents and Settings\Administrator\바탕 화면\공유파일\임시방\홈페이지\타이틀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3318834" cy="4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직사각형 47"/>
          <p:cNvSpPr>
            <a:spLocks noChangeArrowheads="1"/>
          </p:cNvSpPr>
          <p:nvPr/>
        </p:nvSpPr>
        <p:spPr bwMode="auto">
          <a:xfrm>
            <a:off x="683568" y="692696"/>
            <a:ext cx="2482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제품 규격 및 사양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-31-</a:t>
            </a:r>
            <a:endParaRPr lang="ko-KR" alt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415937" y="2596455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A</a:t>
            </a:r>
            <a:endParaRPr lang="ko-KR" alt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117866" y="467859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B1</a:t>
            </a:r>
            <a:endParaRPr lang="ko-KR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966073" y="247283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B1200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1708" y="4993431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B2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402886" y="5149761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</a:t>
            </a:r>
            <a:r>
              <a:rPr lang="en-US" altLang="ko-KR" sz="1400" dirty="0" smtClean="0"/>
              <a:t>1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904861" y="548275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C2</a:t>
            </a:r>
            <a:endParaRPr lang="ko-KR" alt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780958" y="474466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B800a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44199" y="5857846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B800b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25268" y="551973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B400a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87824" y="591361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B400b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6383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제품 이미지\절단형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577" y="4631071"/>
            <a:ext cx="2569468" cy="14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 bwMode="auto">
          <a:xfrm>
            <a:off x="968375" y="1571625"/>
            <a:ext cx="2093913" cy="37465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28625" y="1285875"/>
            <a:ext cx="8143875" cy="50212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341" name="직사각형 35"/>
          <p:cNvSpPr>
            <a:spLocks noChangeArrowheads="1"/>
          </p:cNvSpPr>
          <p:nvPr/>
        </p:nvSpPr>
        <p:spPr bwMode="auto">
          <a:xfrm>
            <a:off x="1000125" y="1589088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2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건식</a:t>
            </a:r>
            <a:r>
              <a:rPr lang="en-US" altLang="ko-KR" sz="1400" b="1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+mn-ea"/>
              </a:rPr>
              <a:t>절단형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</a:rPr>
              <a:t> 타입</a:t>
            </a:r>
            <a:endParaRPr lang="en-US" altLang="ko-KR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91"/>
          <p:cNvSpPr txBox="1">
            <a:spLocks noChangeArrowheads="1"/>
          </p:cNvSpPr>
          <p:nvPr/>
        </p:nvSpPr>
        <p:spPr bwMode="auto">
          <a:xfrm>
            <a:off x="4500636" y="1571625"/>
            <a:ext cx="3887788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ko-KR" altLang="en-US" sz="14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접이식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패널만으로 난방공간이 남을 경우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ts val="1900"/>
              </a:lnSpc>
              <a:defRPr/>
            </a:pP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열 방향으로 잘라서 붙일 수 있는 패널 난방</a:t>
            </a:r>
            <a:endParaRPr lang="en-US" altLang="ko-KR" sz="14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900"/>
              </a:lnSpc>
              <a:defRPr/>
            </a:pP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타입</a:t>
            </a:r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자유형 18"/>
          <p:cNvSpPr/>
          <p:nvPr/>
        </p:nvSpPr>
        <p:spPr bwMode="auto">
          <a:xfrm>
            <a:off x="4619625" y="2571750"/>
            <a:ext cx="1785938" cy="357188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928412"/>
              <a:satOff val="-28205"/>
              <a:lumOff val="9314"/>
              <a:alphaOff val="0"/>
            </a:schemeClr>
          </a:lnRef>
          <a:fillRef idx="1">
            <a:schemeClr val="accent4">
              <a:hueOff val="928412"/>
              <a:satOff val="-28205"/>
              <a:lumOff val="9314"/>
              <a:alphaOff val="0"/>
            </a:schemeClr>
          </a:fillRef>
          <a:effectRef idx="0">
            <a:schemeClr val="accent4">
              <a:hueOff val="928412"/>
              <a:satOff val="-28205"/>
              <a:lumOff val="9314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 사양</a:t>
            </a:r>
            <a:endParaRPr lang="en-US" altLang="ko-KR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자유형 19"/>
          <p:cNvSpPr/>
          <p:nvPr/>
        </p:nvSpPr>
        <p:spPr bwMode="auto">
          <a:xfrm>
            <a:off x="4616450" y="3081338"/>
            <a:ext cx="3455988" cy="1069975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lnRef>
          <a:fillRef idx="1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fillRef>
          <a:effectRef idx="0"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패널 간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현장 조립방식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285750" indent="-285750" fontAlgn="ctr">
              <a:lnSpc>
                <a:spcPts val="1400"/>
              </a:lnSpc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소비열량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275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㎉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l(3.3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㎡)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285750" indent="-285750" fontAlgn="ctr">
              <a:lnSpc>
                <a:spcPts val="1400"/>
              </a:lnSpc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마감두께  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15.5㎜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자유형 21"/>
          <p:cNvSpPr/>
          <p:nvPr/>
        </p:nvSpPr>
        <p:spPr bwMode="auto">
          <a:xfrm>
            <a:off x="4616450" y="4357688"/>
            <a:ext cx="1870075" cy="355600"/>
          </a:xfrm>
          <a:custGeom>
            <a:avLst/>
            <a:gdLst>
              <a:gd name="connsiteX0" fmla="*/ 0 w 1857374"/>
              <a:gd name="connsiteY0" fmla="*/ 0 h 720000"/>
              <a:gd name="connsiteX1" fmla="*/ 1857374 w 1857374"/>
              <a:gd name="connsiteY1" fmla="*/ 0 h 720000"/>
              <a:gd name="connsiteX2" fmla="*/ 1857374 w 1857374"/>
              <a:gd name="connsiteY2" fmla="*/ 720000 h 720000"/>
              <a:gd name="connsiteX3" fmla="*/ 0 w 1857374"/>
              <a:gd name="connsiteY3" fmla="*/ 720000 h 720000"/>
              <a:gd name="connsiteX4" fmla="*/ 0 w 1857374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20000">
                <a:moveTo>
                  <a:pt x="0" y="0"/>
                </a:moveTo>
                <a:lnTo>
                  <a:pt x="1857374" y="0"/>
                </a:lnTo>
                <a:lnTo>
                  <a:pt x="185737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1856823"/>
              <a:satOff val="-56410"/>
              <a:lumOff val="18628"/>
              <a:alphaOff val="0"/>
            </a:schemeClr>
          </a:lnRef>
          <a:fillRef idx="1">
            <a:schemeClr val="accent4">
              <a:hueOff val="1856823"/>
              <a:satOff val="-56410"/>
              <a:lumOff val="18628"/>
              <a:alphaOff val="0"/>
            </a:schemeClr>
          </a:fillRef>
          <a:effectRef idx="0">
            <a:schemeClr val="accent4">
              <a:hueOff val="1856823"/>
              <a:satOff val="-56410"/>
              <a:lumOff val="18628"/>
              <a:alphaOff val="0"/>
            </a:schemeClr>
          </a:effectRef>
          <a:fontRef idx="minor">
            <a:schemeClr val="lt1"/>
          </a:fontRef>
        </p:style>
        <p:txBody>
          <a:bodyPr lIns="170688" tIns="97536" rIns="170688" bIns="97536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      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제품규격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5024438" y="4805363"/>
            <a:ext cx="18415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altLang="ko-KR" sz="105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endParaRPr lang="ko-KR" altLang="en-US" sz="1050" b="1" dirty="0"/>
          </a:p>
        </p:txBody>
      </p:sp>
      <p:sp>
        <p:nvSpPr>
          <p:cNvPr id="24" name="자유형 23"/>
          <p:cNvSpPr/>
          <p:nvPr/>
        </p:nvSpPr>
        <p:spPr bwMode="auto">
          <a:xfrm>
            <a:off x="4616450" y="4857750"/>
            <a:ext cx="3455988" cy="1220788"/>
          </a:xfrm>
          <a:custGeom>
            <a:avLst/>
            <a:gdLst>
              <a:gd name="connsiteX0" fmla="*/ 0 w 1857374"/>
              <a:gd name="connsiteY0" fmla="*/ 0 h 1098000"/>
              <a:gd name="connsiteX1" fmla="*/ 1857374 w 1857374"/>
              <a:gd name="connsiteY1" fmla="*/ 0 h 1098000"/>
              <a:gd name="connsiteX2" fmla="*/ 1857374 w 1857374"/>
              <a:gd name="connsiteY2" fmla="*/ 1098000 h 1098000"/>
              <a:gd name="connsiteX3" fmla="*/ 0 w 1857374"/>
              <a:gd name="connsiteY3" fmla="*/ 1098000 h 1098000"/>
              <a:gd name="connsiteX4" fmla="*/ 0 w 1857374"/>
              <a:gd name="connsiteY4" fmla="*/ 0 h 10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098000">
                <a:moveTo>
                  <a:pt x="0" y="0"/>
                </a:moveTo>
                <a:lnTo>
                  <a:pt x="1857374" y="0"/>
                </a:lnTo>
                <a:lnTo>
                  <a:pt x="1857374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lnRef>
          <a:fillRef idx="1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fillRef>
          <a:effectRef idx="0"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128016" rIns="170688" bIns="192024" spcCol="1270"/>
          <a:lstStyle/>
          <a:p>
            <a:pPr fontAlgn="ctr">
              <a:spcBef>
                <a:spcPct val="50000"/>
              </a:spcBef>
              <a:defRPr/>
            </a:pP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세로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x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높이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</a:rPr>
              <a:t>15.5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㎜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ko-KR" sz="1200" b="1" dirty="0" smtClean="0">
                <a:solidFill>
                  <a:srgbClr val="000000"/>
                </a:solidFill>
                <a:latin typeface="+mn-ea"/>
              </a:rPr>
              <a:t>A :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990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 990 x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15  (5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폭씩 출고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약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15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㎡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☞ 자를 경우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 : 330 x 990 x15    C : 660 x 990 x 15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4" name="Picture 31" descr="C:\Documents and Settings\Administrator\바탕 화면\공유파일\임시방\홈페이지\타이틀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3318834" cy="4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직사각형 47"/>
          <p:cNvSpPr>
            <a:spLocks noChangeArrowheads="1"/>
          </p:cNvSpPr>
          <p:nvPr/>
        </p:nvSpPr>
        <p:spPr bwMode="auto">
          <a:xfrm>
            <a:off x="683568" y="692696"/>
            <a:ext cx="249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     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제품 규격 및 사양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464813" y="6021288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990×330</a:t>
            </a:r>
            <a:endParaRPr lang="ko-KR" alt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2647405" y="6021288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990×660</a:t>
            </a:r>
            <a:endParaRPr lang="ko-KR" alt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383524" y="4562966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A</a:t>
            </a:r>
            <a:endParaRPr lang="ko-KR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51073" y="456296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B</a:t>
            </a:r>
            <a:endParaRPr lang="ko-KR" altLang="en-US" sz="1400" dirty="0"/>
          </a:p>
        </p:txBody>
      </p:sp>
      <p:sp>
        <p:nvSpPr>
          <p:cNvPr id="2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-32-</a:t>
            </a:r>
            <a:endParaRPr lang="ko-KR" altLang="en-US" dirty="0"/>
          </a:p>
        </p:txBody>
      </p:sp>
      <p:pic>
        <p:nvPicPr>
          <p:cNvPr id="4098" name="Picture 2" descr="F:\제품 이미지\CAM00821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635" y="2151271"/>
            <a:ext cx="3977928" cy="22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4776" y="489498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C330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835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9635" name="Rectangle 65"/>
            <p:cNvSpPr>
              <a:spLocks noChangeArrowheads="1"/>
            </p:cNvSpPr>
            <p:nvPr/>
          </p:nvSpPr>
          <p:spPr bwMode="auto">
            <a:xfrm>
              <a:off x="1619250" y="1196975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36" name="Text Box 7"/>
            <p:cNvSpPr txBox="1">
              <a:spLocks noChangeArrowheads="1"/>
            </p:cNvSpPr>
            <p:nvPr/>
          </p:nvSpPr>
          <p:spPr bwMode="auto">
            <a:xfrm>
              <a:off x="1611313" y="1233488"/>
              <a:ext cx="15240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호텔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모텔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콘도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학원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고시텔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기숙사</a:t>
              </a:r>
            </a:p>
          </p:txBody>
        </p:sp>
        <p:sp>
          <p:nvSpPr>
            <p:cNvPr id="69637" name="Rectangle 8"/>
            <p:cNvSpPr>
              <a:spLocks noChangeArrowheads="1"/>
            </p:cNvSpPr>
            <p:nvPr/>
          </p:nvSpPr>
          <p:spPr bwMode="auto">
            <a:xfrm>
              <a:off x="3275013" y="1196975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메인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콘터롤러를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사용하여 각방 온도제어를 할 수 있어 필요한 공간만 즉시 난방</a:t>
              </a: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 할 수 있는 시스템으로 난방비 절약의 효과가 매우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큼니다</a:t>
              </a:r>
              <a:endParaRPr lang="ko-KR" altLang="en-US" sz="10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38" name="Rectangle 65"/>
            <p:cNvSpPr>
              <a:spLocks noChangeArrowheads="1"/>
            </p:cNvSpPr>
            <p:nvPr/>
          </p:nvSpPr>
          <p:spPr bwMode="auto">
            <a:xfrm>
              <a:off x="1619250" y="1771650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39" name="Text Box 10"/>
            <p:cNvSpPr txBox="1">
              <a:spLocks noChangeArrowheads="1"/>
            </p:cNvSpPr>
            <p:nvPr/>
          </p:nvSpPr>
          <p:spPr bwMode="auto">
            <a:xfrm>
              <a:off x="1619250" y="1844675"/>
              <a:ext cx="15525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빌딩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오피스텔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사무실</a:t>
              </a:r>
            </a:p>
          </p:txBody>
        </p:sp>
        <p:sp>
          <p:nvSpPr>
            <p:cNvPr id="69640" name="Rectangle 11"/>
            <p:cNvSpPr>
              <a:spLocks noChangeArrowheads="1"/>
            </p:cNvSpPr>
            <p:nvPr/>
          </p:nvSpPr>
          <p:spPr bwMode="auto">
            <a:xfrm>
              <a:off x="3275013" y="1771650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별도의 시설이나 공간 없이도 필요 시 즉시 적정온도의 난방이 가능하여 항상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따뜻</a:t>
              </a:r>
              <a:endParaRPr lang="ko-KR" altLang="en-US" sz="10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 하고 쾌적한 환경을 조성해 드릴 뿐 아니라 철거 및 이사 시 재활용이 가능합니다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9641" name="Rectangle 65"/>
            <p:cNvSpPr>
              <a:spLocks noChangeArrowheads="1"/>
            </p:cNvSpPr>
            <p:nvPr/>
          </p:nvSpPr>
          <p:spPr bwMode="auto">
            <a:xfrm>
              <a:off x="1619250" y="2349500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42" name="Text Box 13"/>
            <p:cNvSpPr txBox="1">
              <a:spLocks noChangeArrowheads="1"/>
            </p:cNvSpPr>
            <p:nvPr/>
          </p:nvSpPr>
          <p:spPr bwMode="auto">
            <a:xfrm>
              <a:off x="1619250" y="2420938"/>
              <a:ext cx="1601788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가든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식당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기타 음식점</a:t>
              </a:r>
            </a:p>
          </p:txBody>
        </p:sp>
        <p:sp>
          <p:nvSpPr>
            <p:cNvPr id="69643" name="Rectangle 14"/>
            <p:cNvSpPr>
              <a:spLocks noChangeArrowheads="1"/>
            </p:cNvSpPr>
            <p:nvPr/>
          </p:nvSpPr>
          <p:spPr bwMode="auto">
            <a:xfrm>
              <a:off x="3275013" y="2349500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온풍기 사용과 비교할 수 없는 좌식 온돌 난방의 차별성을 느낄 수 있으며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필요공간</a:t>
              </a: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만 필요할 때 즉시 난방 할 수 있어 불필요한 에너지 절약에 매우 효과적입니다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</p:txBody>
        </p:sp>
        <p:sp>
          <p:nvSpPr>
            <p:cNvPr id="69644" name="Rectangle 65"/>
            <p:cNvSpPr>
              <a:spLocks noChangeArrowheads="1"/>
            </p:cNvSpPr>
            <p:nvPr/>
          </p:nvSpPr>
          <p:spPr bwMode="auto">
            <a:xfrm>
              <a:off x="1619250" y="2924175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45" name="Text Box 16"/>
            <p:cNvSpPr txBox="1">
              <a:spLocks noChangeArrowheads="1"/>
            </p:cNvSpPr>
            <p:nvPr/>
          </p:nvSpPr>
          <p:spPr bwMode="auto">
            <a:xfrm>
              <a:off x="1619250" y="2997200"/>
              <a:ext cx="15525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팬션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전원주택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휴양림</a:t>
              </a:r>
            </a:p>
          </p:txBody>
        </p:sp>
        <p:sp>
          <p:nvSpPr>
            <p:cNvPr id="69646" name="Rectangle 17"/>
            <p:cNvSpPr>
              <a:spLocks noChangeArrowheads="1"/>
            </p:cNvSpPr>
            <p:nvPr/>
          </p:nvSpPr>
          <p:spPr bwMode="auto">
            <a:xfrm>
              <a:off x="3275013" y="2924175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도시가스가 들어오지 않는 지역에서 친환경 난방이 가능할 뿐 아니라 유지 난방비가</a:t>
              </a:r>
              <a:endParaRPr lang="en-US" altLang="ko-KR" sz="10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가장 저렴한 효율적인 대안입니다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9647" name="Rectangle 65"/>
            <p:cNvSpPr>
              <a:spLocks noChangeArrowheads="1"/>
            </p:cNvSpPr>
            <p:nvPr/>
          </p:nvSpPr>
          <p:spPr bwMode="auto">
            <a:xfrm>
              <a:off x="1619250" y="3502025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48" name="Text Box 19"/>
            <p:cNvSpPr txBox="1">
              <a:spLocks noChangeArrowheads="1"/>
            </p:cNvSpPr>
            <p:nvPr/>
          </p:nvSpPr>
          <p:spPr bwMode="auto">
            <a:xfrm>
              <a:off x="1644650" y="3573463"/>
              <a:ext cx="155257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유치원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어린이집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산후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조리원</a:t>
              </a:r>
            </a:p>
          </p:txBody>
        </p:sp>
        <p:sp>
          <p:nvSpPr>
            <p:cNvPr id="69649" name="Rectangle 20"/>
            <p:cNvSpPr>
              <a:spLocks noChangeArrowheads="1"/>
            </p:cNvSpPr>
            <p:nvPr/>
          </p:nvSpPr>
          <p:spPr bwMode="auto">
            <a:xfrm>
              <a:off x="3275013" y="3502025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전기난방제품의 전자파 위해 환경에서 탈피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아주 적은 난방유지비로도 아이들의</a:t>
              </a:r>
              <a:endParaRPr lang="en-US" altLang="ko-KR" sz="100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건강까지 챙길 수 있는 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1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석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2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조의 최적 난방시스템입니다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</p:txBody>
        </p:sp>
        <p:sp>
          <p:nvSpPr>
            <p:cNvPr id="69650" name="Rectangle 65"/>
            <p:cNvSpPr>
              <a:spLocks noChangeArrowheads="1"/>
            </p:cNvSpPr>
            <p:nvPr/>
          </p:nvSpPr>
          <p:spPr bwMode="auto">
            <a:xfrm>
              <a:off x="1619250" y="4076700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51" name="Text Box 22"/>
            <p:cNvSpPr txBox="1">
              <a:spLocks noChangeArrowheads="1"/>
            </p:cNvSpPr>
            <p:nvPr/>
          </p:nvSpPr>
          <p:spPr bwMode="auto">
            <a:xfrm>
              <a:off x="1619250" y="4149725"/>
              <a:ext cx="160178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병원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한의원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요양병원</a:t>
              </a:r>
            </a:p>
          </p:txBody>
        </p:sp>
        <p:sp>
          <p:nvSpPr>
            <p:cNvPr id="69652" name="Rectangle 23"/>
            <p:cNvSpPr>
              <a:spLocks noChangeArrowheads="1"/>
            </p:cNvSpPr>
            <p:nvPr/>
          </p:nvSpPr>
          <p:spPr bwMode="auto">
            <a:xfrm>
              <a:off x="3275013" y="4076700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환자들의 건강에 이로운 대류 복사난방으로 저비용 고효율의 쾌적한 실내 환경을</a:t>
              </a: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유지할 수 있습니다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9653" name="Rectangle 65"/>
            <p:cNvSpPr>
              <a:spLocks noChangeArrowheads="1"/>
            </p:cNvSpPr>
            <p:nvPr/>
          </p:nvSpPr>
          <p:spPr bwMode="auto">
            <a:xfrm>
              <a:off x="1619250" y="4654550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54" name="Text Box 25"/>
            <p:cNvSpPr txBox="1">
              <a:spLocks noChangeArrowheads="1"/>
            </p:cNvSpPr>
            <p:nvPr/>
          </p:nvSpPr>
          <p:spPr bwMode="auto">
            <a:xfrm>
              <a:off x="1611313" y="4691063"/>
              <a:ext cx="16637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교회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성당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사찰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연수원</a:t>
              </a:r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기도원</a:t>
              </a:r>
            </a:p>
          </p:txBody>
        </p:sp>
        <p:sp>
          <p:nvSpPr>
            <p:cNvPr id="69655" name="Rectangle 26"/>
            <p:cNvSpPr>
              <a:spLocks noChangeArrowheads="1"/>
            </p:cNvSpPr>
            <p:nvPr/>
          </p:nvSpPr>
          <p:spPr bwMode="auto">
            <a:xfrm>
              <a:off x="3275013" y="4654550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온풍기 사용의 불편함에 비해 비교할 수 없는 뛰어난 쾌적함과 따뜻한 실내 분위</a:t>
              </a: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기를 제공하며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믿을 수 없는 난방비 절감으로 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2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배의 기쁨을 드립니다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9656" name="Rectangle 65"/>
            <p:cNvSpPr>
              <a:spLocks noChangeArrowheads="1"/>
            </p:cNvSpPr>
            <p:nvPr/>
          </p:nvSpPr>
          <p:spPr bwMode="auto">
            <a:xfrm>
              <a:off x="1619250" y="5229225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57" name="Text Box 28"/>
            <p:cNvSpPr txBox="1">
              <a:spLocks noChangeArrowheads="1"/>
            </p:cNvSpPr>
            <p:nvPr/>
          </p:nvSpPr>
          <p:spPr bwMode="auto">
            <a:xfrm>
              <a:off x="1619250" y="5302250"/>
              <a:ext cx="155257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컨테이너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스틸하우스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등 기타</a:t>
              </a:r>
            </a:p>
          </p:txBody>
        </p:sp>
        <p:sp>
          <p:nvSpPr>
            <p:cNvPr id="69658" name="Rectangle 29"/>
            <p:cNvSpPr>
              <a:spLocks noChangeArrowheads="1"/>
            </p:cNvSpPr>
            <p:nvPr/>
          </p:nvSpPr>
          <p:spPr bwMode="auto">
            <a:xfrm>
              <a:off x="3275013" y="5229225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어떠한 장소라도 그 크기에 맞게 간단히 설치가 가능하며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재활용도 가능한 신개념</a:t>
              </a:r>
            </a:p>
            <a:p>
              <a:pPr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의 온수난방 시스템입니다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9659" name="Rectangle 65"/>
            <p:cNvSpPr>
              <a:spLocks noChangeArrowheads="1"/>
            </p:cNvSpPr>
            <p:nvPr/>
          </p:nvSpPr>
          <p:spPr bwMode="auto">
            <a:xfrm>
              <a:off x="1619250" y="5807075"/>
              <a:ext cx="1655763" cy="503238"/>
            </a:xfrm>
            <a:prstGeom prst="rect">
              <a:avLst/>
            </a:prstGeom>
            <a:gradFill rotWithShape="1">
              <a:gsLst>
                <a:gs pos="0">
                  <a:srgbClr val="FEF9F4"/>
                </a:gs>
                <a:gs pos="100000">
                  <a:srgbClr val="DCD5C2"/>
                </a:gs>
              </a:gsLst>
              <a:lin ang="2700000" scaled="1"/>
            </a:gradFill>
            <a:ln w="12700" algn="ctr">
              <a:solidFill>
                <a:srgbClr val="B8AA82">
                  <a:alpha val="59999"/>
                </a:srgbClr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000" anchor="ctr"/>
            <a:lstStyle>
              <a:lvl1pPr marL="342900" indent="-3429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1400" b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660" name="Text Box 31"/>
            <p:cNvSpPr txBox="1">
              <a:spLocks noChangeArrowheads="1"/>
            </p:cNvSpPr>
            <p:nvPr/>
          </p:nvSpPr>
          <p:spPr bwMode="auto">
            <a:xfrm>
              <a:off x="1619250" y="5878513"/>
              <a:ext cx="15525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아파트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주택</a:t>
              </a:r>
              <a:r>
                <a:rPr lang="en-US" altLang="ko-KR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1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리모델링</a:t>
              </a:r>
            </a:p>
          </p:txBody>
        </p:sp>
        <p:sp>
          <p:nvSpPr>
            <p:cNvPr id="69661" name="Rectangle 32"/>
            <p:cNvSpPr>
              <a:spLocks noChangeArrowheads="1"/>
            </p:cNvSpPr>
            <p:nvPr/>
          </p:nvSpPr>
          <p:spPr bwMode="auto">
            <a:xfrm>
              <a:off x="3275013" y="5807075"/>
              <a:ext cx="4968875" cy="503238"/>
            </a:xfrm>
            <a:prstGeom prst="rect">
              <a:avLst/>
            </a:prstGeom>
            <a:solidFill>
              <a:srgbClr val="F7F0ED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기존의 바닥을 철거하지 않고 간단히 설치 시공이 가능한 초경량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초슬림형 바닥재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이므로 적은 비용으로도 단시간에 해결할 수 있는 초절전형 난방시스템입니다</a:t>
              </a:r>
              <a:r>
                <a:rPr lang="en-US" altLang="ko-KR" sz="100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.   </a:t>
              </a:r>
            </a:p>
          </p:txBody>
        </p:sp>
        <p:pic>
          <p:nvPicPr>
            <p:cNvPr id="69662" name="Picture 73" descr="factory_0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196975"/>
              <a:ext cx="7842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4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2349500"/>
              <a:ext cx="7842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61" descr="1_2_2_0_1_123087864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2924175"/>
              <a:ext cx="7842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63" descr="jiju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4076700"/>
              <a:ext cx="7842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49" descr="c_office_floor_8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773238"/>
              <a:ext cx="784225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7" name="Picture 39" descr="CIMG176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4652963"/>
              <a:ext cx="7842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8" name="Picture 65" descr="jgc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5805488"/>
              <a:ext cx="784225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9" name="Picture 41" descr="컨테이너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92" y="5229225"/>
              <a:ext cx="792758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72" name="TextBox 42"/>
            <p:cNvSpPr txBox="1">
              <a:spLocks noChangeArrowheads="1"/>
            </p:cNvSpPr>
            <p:nvPr/>
          </p:nvSpPr>
          <p:spPr bwMode="auto">
            <a:xfrm>
              <a:off x="1258888" y="620713"/>
              <a:ext cx="21605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ko-KR" altLang="en-US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제품의 사용처</a:t>
              </a:r>
            </a:p>
          </p:txBody>
        </p:sp>
        <p:pic>
          <p:nvPicPr>
            <p:cNvPr id="69673" name="Picture 43" descr="D:\C 백업\바탕 화면\공유파일\시공사진\디카사진\진천 어린이집\600\진천-어린이집-055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92" y="3500438"/>
              <a:ext cx="784821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직사각형 41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7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70" y="573737"/>
              <a:ext cx="3318834" cy="40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직사각형 47"/>
            <p:cNvSpPr>
              <a:spLocks noChangeArrowheads="1"/>
            </p:cNvSpPr>
            <p:nvPr/>
          </p:nvSpPr>
          <p:spPr bwMode="auto">
            <a:xfrm>
              <a:off x="677101" y="573737"/>
              <a:ext cx="21034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solidFill>
                    <a:prstClr val="white"/>
                  </a:solidFill>
                  <a:latin typeface="돋움" pitchFamily="50" charset="-127"/>
                  <a:ea typeface="돋움" pitchFamily="50" charset="-127"/>
                </a:rPr>
                <a:t>      </a:t>
              </a:r>
              <a:r>
                <a:rPr lang="ko-KR" altLang="en-US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제품의 사용처</a:t>
              </a:r>
              <a:endParaRPr lang="en-US" altLang="ko-KR" b="1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54" name="바닥글 개체 틀 5"/>
          <p:cNvSpPr txBox="1">
            <a:spLocks/>
          </p:cNvSpPr>
          <p:nvPr/>
        </p:nvSpPr>
        <p:spPr>
          <a:xfrm>
            <a:off x="0" y="6400800"/>
            <a:ext cx="467544" cy="457200"/>
          </a:xfrm>
          <a:prstGeom prst="rect">
            <a:avLst/>
          </a:prstGeom>
        </p:spPr>
        <p:txBody>
          <a:bodyPr anchor="ctr" anchorCtr="0"/>
          <a:lstStyle>
            <a:defPPr>
              <a:defRPr lang="ko-K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solidFill>
                  <a:srgbClr val="696464"/>
                </a:solidFill>
                <a:latin typeface="Perpetua"/>
                <a:ea typeface="맑은 고딕"/>
              </a:rPr>
              <a:t>-33-</a:t>
            </a:r>
            <a:endParaRPr lang="ko-KR" altLang="en-US" dirty="0">
              <a:solidFill>
                <a:srgbClr val="696464"/>
              </a:solidFill>
              <a:latin typeface="Perpetua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022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20" descr="C:\Documents and Settings\Administrator\바탕 화면\공유파일\임시방\습-식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636" y="4694238"/>
            <a:ext cx="1376091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5549163" y="5630863"/>
            <a:ext cx="141892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누수체크 및 </a:t>
            </a:r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mesh </a:t>
            </a:r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설치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3928552" y="5630863"/>
            <a:ext cx="1511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입</a:t>
            </a:r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출수관 연결 및 분배기</a:t>
            </a:r>
            <a:endParaRPr lang="en-US" altLang="ko-KR" sz="800">
              <a:latin typeface="맑은 고딕" pitchFamily="50" charset="-127"/>
              <a:ea typeface="맑은 고딕" pitchFamily="50" charset="-127"/>
            </a:endParaRPr>
          </a:p>
          <a:p>
            <a:pPr eaLnBrk="1" hangingPunct="1"/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설치 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2472145" y="5630863"/>
            <a:ext cx="146890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배관</a:t>
            </a:r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카펫</a:t>
            </a:r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끼리 주관</a:t>
            </a:r>
            <a:r>
              <a:rPr lang="en-US" altLang="ko-KR" sz="800">
                <a:latin typeface="맑은 고딕" pitchFamily="50" charset="-127"/>
                <a:ea typeface="맑은 고딕" pitchFamily="50" charset="-127"/>
              </a:rPr>
              <a:t>(6Ø)</a:t>
            </a:r>
          </a:p>
          <a:p>
            <a:pPr eaLnBrk="1" hangingPunct="1"/>
            <a:r>
              <a:rPr lang="ko-KR" altLang="en-US" sz="800">
                <a:latin typeface="맑은 고딕" pitchFamily="50" charset="-127"/>
                <a:ea typeface="맑은 고딕" pitchFamily="50" charset="-127"/>
              </a:rPr>
              <a:t>연결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7005570" y="5630863"/>
            <a:ext cx="1300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마감몰탈 </a:t>
            </a:r>
            <a:r>
              <a:rPr lang="ko-KR" altLang="en-US" sz="800" dirty="0" err="1">
                <a:latin typeface="맑은 고딕" pitchFamily="50" charset="-127"/>
                <a:ea typeface="맑은 고딕" pitchFamily="50" charset="-127"/>
              </a:rPr>
              <a:t>타설</a:t>
            </a:r>
            <a:r>
              <a:rPr lang="en-US" altLang="ko-KR" sz="800" dirty="0" smtClean="0">
                <a:latin typeface="맑은 고딕" pitchFamily="50" charset="-127"/>
                <a:ea typeface="맑은 고딕" pitchFamily="50" charset="-127"/>
              </a:rPr>
              <a:t>(40~50</a:t>
            </a:r>
            <a:r>
              <a:rPr lang="en-US" altLang="ko-KR" sz="800" dirty="0">
                <a:latin typeface="맑은 고딕" pitchFamily="50" charset="-127"/>
                <a:ea typeface="맑은 고딕" pitchFamily="50" charset="-127"/>
              </a:rPr>
              <a:t>㎜)</a:t>
            </a:r>
            <a:endParaRPr lang="ko-KR" altLang="en-US" sz="8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708" name="Picture 7" descr="C:\Documents and Settings\Administrator\바탕 화면\공유파일\자재사진\각부품 정리용\부품 png\습식-어셈블리-분해도-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52513"/>
            <a:ext cx="39676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Box 9"/>
          <p:cNvSpPr txBox="1">
            <a:spLocks noChangeArrowheads="1"/>
          </p:cNvSpPr>
          <p:nvPr/>
        </p:nvSpPr>
        <p:spPr bwMode="auto">
          <a:xfrm>
            <a:off x="933636" y="5630863"/>
            <a:ext cx="145819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800" dirty="0" err="1">
                <a:latin typeface="맑은 고딕" pitchFamily="50" charset="-127"/>
                <a:ea typeface="맑은 고딕" pitchFamily="50" charset="-127"/>
              </a:rPr>
              <a:t>에스로</a:t>
            </a:r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 배관</a:t>
            </a:r>
            <a:r>
              <a:rPr lang="en-US" altLang="ko-KR" sz="8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카펫</a:t>
            </a:r>
            <a:r>
              <a:rPr lang="en-US" altLang="ko-KR" sz="800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 설치</a:t>
            </a:r>
            <a:endParaRPr lang="en-US" altLang="ko-KR" sz="800" dirty="0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en-US" altLang="ko-KR" sz="8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단열재 </a:t>
            </a:r>
            <a:r>
              <a:rPr lang="en-US" altLang="ko-KR" sz="800" dirty="0" smtClean="0">
                <a:latin typeface="맑은 고딕" pitchFamily="50" charset="-127"/>
                <a:ea typeface="맑은 고딕" pitchFamily="50" charset="-127"/>
              </a:rPr>
              <a:t>115㎜</a:t>
            </a:r>
            <a:r>
              <a:rPr lang="ko-KR" altLang="en-US" sz="800" dirty="0" smtClean="0">
                <a:latin typeface="맑은 고딕" pitchFamily="50" charset="-127"/>
                <a:ea typeface="맑은 고딕" pitchFamily="50" charset="-127"/>
              </a:rPr>
              <a:t>이상</a:t>
            </a:r>
            <a:r>
              <a:rPr lang="en-US" altLang="ko-KR" sz="8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800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800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/>
            <a:r>
              <a:rPr lang="ko-KR" altLang="en-US" sz="800" dirty="0">
                <a:latin typeface="맑은 고딕" pitchFamily="50" charset="-127"/>
                <a:ea typeface="맑은 고딕" pitchFamily="50" charset="-127"/>
              </a:rPr>
              <a:t>    </a:t>
            </a:r>
          </a:p>
        </p:txBody>
      </p:sp>
      <p:sp>
        <p:nvSpPr>
          <p:cNvPr id="17" name="직사각형 16"/>
          <p:cNvSpPr/>
          <p:nvPr/>
        </p:nvSpPr>
        <p:spPr bwMode="auto">
          <a:xfrm>
            <a:off x="611189" y="1484313"/>
            <a:ext cx="8175624" cy="46815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9713" name="Picture 18" descr="C:\Documents and Settings\Administrator\바탕 화면\공유파일\임시방\홈페이지\습식개념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349" y="2420938"/>
            <a:ext cx="307701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4" descr="C:\Documents and Settings\Administrator\바탕 화면\공유파일\임시방\습식바닥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758">
            <a:off x="6230961" y="1606550"/>
            <a:ext cx="202754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줄무늬가 있는 오른쪽 화살표 21"/>
          <p:cNvSpPr/>
          <p:nvPr/>
        </p:nvSpPr>
        <p:spPr bwMode="auto">
          <a:xfrm rot="1587591">
            <a:off x="3200401" y="3141663"/>
            <a:ext cx="404814" cy="574675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줄무늬가 있는 오른쪽 화살표 22"/>
          <p:cNvSpPr/>
          <p:nvPr/>
        </p:nvSpPr>
        <p:spPr bwMode="auto">
          <a:xfrm rot="20140325">
            <a:off x="6081714" y="3333750"/>
            <a:ext cx="404812" cy="576263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9717" name="Picture 4" descr="C:\Documents and Settings\Administrator\바탕 화면\공유파일\임시방\습식바닥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214" y="2276475"/>
            <a:ext cx="2914599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8" name="TextBox 24"/>
          <p:cNvSpPr txBox="1">
            <a:spLocks noChangeArrowheads="1"/>
          </p:cNvSpPr>
          <p:nvPr/>
        </p:nvSpPr>
        <p:spPr bwMode="auto">
          <a:xfrm>
            <a:off x="853320" y="1628775"/>
            <a:ext cx="479579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초간편</a:t>
            </a:r>
            <a:r>
              <a:rPr lang="en-US" altLang="ko-KR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..</a:t>
            </a:r>
            <a:r>
              <a:rPr lang="ko-KR" altLang="en-US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 펼쳐서 미장하면 끝</a:t>
            </a:r>
            <a:r>
              <a:rPr lang="en-US" altLang="ko-KR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..</a:t>
            </a:r>
            <a:r>
              <a:rPr lang="ko-KR" altLang="en-US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 카펫형 타입 </a:t>
            </a:r>
            <a:r>
              <a:rPr lang="en-US" altLang="ko-KR" sz="160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!!</a:t>
            </a:r>
            <a:endParaRPr lang="ko-KR" altLang="en-US" sz="1600">
              <a:solidFill>
                <a:srgbClr val="FF9900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034087" y="4221163"/>
            <a:ext cx="2590799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휴먼아미체" pitchFamily="18" charset="-127"/>
                <a:ea typeface="휴먼아미체" pitchFamily="18" charset="-127"/>
              </a:rPr>
              <a:t>신축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휴먼아미체" pitchFamily="18" charset="-127"/>
                <a:ea typeface="휴먼아미체" pitchFamily="18" charset="-127"/>
              </a:rPr>
              <a:t>,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휴먼아미체" pitchFamily="18" charset="-127"/>
                <a:ea typeface="휴먼아미체" pitchFamily="18" charset="-127"/>
              </a:rPr>
              <a:t>재건축 시공에 더욱 좋습니다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휴먼아미체" pitchFamily="18" charset="-127"/>
                <a:ea typeface="휴먼아미체" pitchFamily="18" charset="-127"/>
              </a:rPr>
              <a:t> ! </a:t>
            </a:r>
            <a:endParaRPr lang="ko-KR" altLang="en-US" sz="1600" b="1" dirty="0">
              <a:solidFill>
                <a:schemeClr val="bg1">
                  <a:lumMod val="50000"/>
                </a:schemeClr>
              </a:solidFill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27" name="타원 26"/>
          <p:cNvSpPr/>
          <p:nvPr/>
        </p:nvSpPr>
        <p:spPr bwMode="auto">
          <a:xfrm>
            <a:off x="1095375" y="4365625"/>
            <a:ext cx="971550" cy="215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800" b="1" dirty="0"/>
              <a:t>시공단계</a:t>
            </a:r>
          </a:p>
        </p:txBody>
      </p:sp>
      <p:sp>
        <p:nvSpPr>
          <p:cNvPr id="28" name="줄무늬가 있는 오른쪽 화살표 27"/>
          <p:cNvSpPr/>
          <p:nvPr/>
        </p:nvSpPr>
        <p:spPr bwMode="auto">
          <a:xfrm>
            <a:off x="2309813" y="5084763"/>
            <a:ext cx="161925" cy="144462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9" name="줄무늬가 있는 오른쪽 화살표 28"/>
          <p:cNvSpPr/>
          <p:nvPr/>
        </p:nvSpPr>
        <p:spPr bwMode="auto">
          <a:xfrm>
            <a:off x="3848100" y="5084763"/>
            <a:ext cx="161925" cy="144462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0" name="줄무늬가 있는 오른쪽 화살표 29"/>
          <p:cNvSpPr/>
          <p:nvPr/>
        </p:nvSpPr>
        <p:spPr bwMode="auto">
          <a:xfrm>
            <a:off x="5386388" y="5084763"/>
            <a:ext cx="163512" cy="144462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줄무늬가 있는 오른쪽 화살표 30"/>
          <p:cNvSpPr/>
          <p:nvPr/>
        </p:nvSpPr>
        <p:spPr bwMode="auto">
          <a:xfrm>
            <a:off x="6924675" y="5084763"/>
            <a:ext cx="161925" cy="144462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1258888" y="3933825"/>
            <a:ext cx="11271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01 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공장제조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3848100" y="4292600"/>
            <a:ext cx="10620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02 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현장설치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762750" y="3141663"/>
            <a:ext cx="1062038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03 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현장조립</a:t>
            </a:r>
          </a:p>
        </p:txBody>
      </p:sp>
      <p:pic>
        <p:nvPicPr>
          <p:cNvPr id="29733" name="Picture 37" descr="F:\시공사진\시공사진\디카사진\장례식장\CAM002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503" y="4694238"/>
            <a:ext cx="1414597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36" name="Picture 40" descr="F:\시공사진\시공사진\디카사진\장례식장\CAM00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94238"/>
            <a:ext cx="1444353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37" name="Picture 41" descr="F:\시공사진\시공사진\디카사진\장례식장\CAM002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750" y="4694237"/>
            <a:ext cx="143234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38" name="Picture 42" descr="F:\시공사진\시공사진\디카사진\장례식장\CAM002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230" y="4699760"/>
            <a:ext cx="1418927" cy="8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529266" y="692696"/>
            <a:ext cx="3318834" cy="432048"/>
            <a:chOff x="3526491" y="629980"/>
            <a:chExt cx="3318834" cy="432048"/>
          </a:xfrm>
        </p:grpSpPr>
        <p:pic>
          <p:nvPicPr>
            <p:cNvPr id="37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491" y="655037"/>
              <a:ext cx="3318834" cy="40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82"/>
            <p:cNvSpPr txBox="1">
              <a:spLocks noChangeArrowheads="1"/>
            </p:cNvSpPr>
            <p:nvPr/>
          </p:nvSpPr>
          <p:spPr bwMode="auto">
            <a:xfrm>
              <a:off x="3995936" y="629980"/>
              <a:ext cx="2627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sz="1400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습식시공 </a:t>
              </a:r>
              <a:r>
                <a:rPr lang="en-US" altLang="ko-KR" b="1" dirty="0" smtClean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b="1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누드형</a:t>
              </a:r>
              <a:r>
                <a:rPr lang="en-US" altLang="ko-KR" b="1" dirty="0" smtClean="0">
                  <a:solidFill>
                    <a:schemeClr val="bg1"/>
                  </a:solidFill>
                  <a:latin typeface="+mn-ea"/>
                  <a:ea typeface="+mn-ea"/>
                </a:rPr>
                <a:t>) </a:t>
              </a:r>
              <a:r>
                <a:rPr lang="ko-KR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단계</a:t>
              </a:r>
              <a:endParaRPr lang="ko-KR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9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-34-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3869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1749" name="TextBox 59"/>
            <p:cNvSpPr txBox="1">
              <a:spLocks noChangeArrowheads="1"/>
            </p:cNvSpPr>
            <p:nvPr/>
          </p:nvSpPr>
          <p:spPr bwMode="auto">
            <a:xfrm>
              <a:off x="777809" y="1463187"/>
              <a:ext cx="6175827" cy="3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sz="1600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초간편 시공</a:t>
              </a:r>
              <a:r>
                <a:rPr lang="en-US" altLang="ko-KR" sz="1600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.. </a:t>
              </a:r>
              <a:r>
                <a:rPr lang="ko-KR" altLang="en-US" sz="1600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마음대로 접고 자를 수 있는 </a:t>
              </a:r>
              <a:r>
                <a:rPr lang="ko-KR" altLang="en-US" sz="1600" dirty="0" err="1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패널형</a:t>
              </a:r>
              <a:r>
                <a:rPr lang="ko-KR" altLang="en-US" sz="1600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 타입 </a:t>
              </a:r>
              <a:r>
                <a:rPr lang="en-US" altLang="ko-KR" sz="1600" dirty="0">
                  <a:solidFill>
                    <a:srgbClr val="FF9900"/>
                  </a:solidFill>
                  <a:latin typeface="HY동녘B" pitchFamily="18" charset="-127"/>
                  <a:ea typeface="HY동녘B" pitchFamily="18" charset="-127"/>
                </a:rPr>
                <a:t>!!</a:t>
              </a:r>
              <a:endParaRPr lang="ko-KR" altLang="en-US" sz="1600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571500" y="1285875"/>
              <a:ext cx="8358188" cy="5357813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2" name="줄무늬가 있는 오른쪽 화살표 31"/>
            <p:cNvSpPr/>
            <p:nvPr/>
          </p:nvSpPr>
          <p:spPr bwMode="auto">
            <a:xfrm>
              <a:off x="2970213" y="3403600"/>
              <a:ext cx="414337" cy="630238"/>
            </a:xfrm>
            <a:prstGeom prst="stripedRightArrow">
              <a:avLst/>
            </a:prstGeom>
            <a:solidFill>
              <a:srgbClr val="FE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3" name="줄무늬가 있는 오른쪽 화살표 32"/>
            <p:cNvSpPr/>
            <p:nvPr/>
          </p:nvSpPr>
          <p:spPr bwMode="auto">
            <a:xfrm rot="19467562">
              <a:off x="5443538" y="3222625"/>
              <a:ext cx="414337" cy="630238"/>
            </a:xfrm>
            <a:prstGeom prst="stripedRightArrow">
              <a:avLst/>
            </a:prstGeom>
            <a:solidFill>
              <a:srgbClr val="FE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1753" name="직사각형 73"/>
            <p:cNvSpPr>
              <a:spLocks noChangeArrowheads="1"/>
            </p:cNvSpPr>
            <p:nvPr/>
          </p:nvSpPr>
          <p:spPr bwMode="auto">
            <a:xfrm>
              <a:off x="976744" y="6037257"/>
              <a:ext cx="150702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700" b="1" dirty="0" err="1" smtClean="0">
                  <a:latin typeface="맑은 고딕" pitchFamily="50" charset="-127"/>
                  <a:ea typeface="맑은 고딕" pitchFamily="50" charset="-127"/>
                </a:rPr>
                <a:t>에스로</a:t>
              </a:r>
              <a:r>
                <a:rPr lang="ko-KR" altLang="en-US" sz="700" b="1" dirty="0" smtClean="0">
                  <a:latin typeface="맑은 고딕" pitchFamily="50" charset="-127"/>
                  <a:ea typeface="맑은 고딕" pitchFamily="50" charset="-127"/>
                </a:rPr>
                <a:t> 패널 </a:t>
              </a:r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설치공간 조정</a:t>
              </a:r>
              <a:endParaRPr lang="en-US" altLang="ko-KR" sz="7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754" name="직사각형 74"/>
            <p:cNvSpPr>
              <a:spLocks noChangeArrowheads="1"/>
            </p:cNvSpPr>
            <p:nvPr/>
          </p:nvSpPr>
          <p:spPr bwMode="auto">
            <a:xfrm>
              <a:off x="4078418" y="6010317"/>
              <a:ext cx="13178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본관어셈블리 연결 및 막음   </a:t>
              </a:r>
              <a:endParaRPr lang="en-US" altLang="ko-KR" sz="7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755" name="직사각형 75"/>
            <p:cNvSpPr>
              <a:spLocks noChangeArrowheads="1"/>
            </p:cNvSpPr>
            <p:nvPr/>
          </p:nvSpPr>
          <p:spPr bwMode="auto">
            <a:xfrm>
              <a:off x="2564903" y="6029907"/>
              <a:ext cx="116584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ko-KR" altLang="en-US" sz="700" b="1" dirty="0" smtClean="0">
                  <a:latin typeface="맑은 고딕" pitchFamily="50" charset="-127"/>
                  <a:ea typeface="맑은 고딕" pitchFamily="50" charset="-127"/>
                </a:rPr>
                <a:t>패널간 배치 확정  </a:t>
              </a:r>
              <a:endParaRPr lang="en-US" altLang="ko-KR" sz="7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756" name="직사각형 76"/>
            <p:cNvSpPr>
              <a:spLocks noChangeArrowheads="1"/>
            </p:cNvSpPr>
            <p:nvPr/>
          </p:nvSpPr>
          <p:spPr bwMode="auto">
            <a:xfrm>
              <a:off x="5620040" y="6010318"/>
              <a:ext cx="1465076" cy="21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ko-KR" altLang="en-US" sz="700" b="1" dirty="0" err="1">
                  <a:latin typeface="맑은 고딕" pitchFamily="50" charset="-127"/>
                  <a:ea typeface="맑은 고딕" pitchFamily="50" charset="-127"/>
                </a:rPr>
                <a:t>공간채움판</a:t>
              </a:r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 설치 및 마감</a:t>
              </a:r>
            </a:p>
          </p:txBody>
        </p:sp>
        <p:sp>
          <p:nvSpPr>
            <p:cNvPr id="31757" name="직사각형 78"/>
            <p:cNvSpPr>
              <a:spLocks noChangeArrowheads="1"/>
            </p:cNvSpPr>
            <p:nvPr/>
          </p:nvSpPr>
          <p:spPr bwMode="auto">
            <a:xfrm>
              <a:off x="7190937" y="6010654"/>
              <a:ext cx="1375703" cy="21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본관</a:t>
              </a: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(8</a:t>
              </a:r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￠</a:t>
              </a: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700" b="1" dirty="0">
                  <a:latin typeface="맑은 고딕" pitchFamily="50" charset="-127"/>
                  <a:ea typeface="맑은 고딕" pitchFamily="50" charset="-127"/>
                </a:rPr>
                <a:t> 분배기 연결 </a:t>
              </a:r>
            </a:p>
          </p:txBody>
        </p:sp>
        <p:sp>
          <p:nvSpPr>
            <p:cNvPr id="39" name="타원 38"/>
            <p:cNvSpPr/>
            <p:nvPr/>
          </p:nvSpPr>
          <p:spPr bwMode="auto">
            <a:xfrm>
              <a:off x="985838" y="4579938"/>
              <a:ext cx="992187" cy="236537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800" b="1" dirty="0"/>
                <a:t>시공단계</a:t>
              </a:r>
            </a:p>
          </p:txBody>
        </p:sp>
        <p:pic>
          <p:nvPicPr>
            <p:cNvPr id="31759" name="Picture 59" descr="D:\C 백업\바탕 화면\공유파일\시공사진\디카사진\창원 오피스텔\CAM0026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042" y="4972225"/>
              <a:ext cx="1395736" cy="101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 bwMode="auto">
            <a:xfrm>
              <a:off x="5364163" y="4344988"/>
              <a:ext cx="3311525" cy="3714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600" b="1" dirty="0" err="1">
                  <a:solidFill>
                    <a:schemeClr val="bg1">
                      <a:lumMod val="50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리모델링</a:t>
              </a: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,</a:t>
              </a:r>
              <a:r>
                <a:rPr lang="ko-KR" altLang="en-US" sz="1600" b="1" dirty="0">
                  <a:solidFill>
                    <a:schemeClr val="bg1">
                      <a:lumMod val="50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상업용 공간 시공에 더욱 좋습니다</a:t>
              </a: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 ! </a:t>
              </a:r>
              <a:endParaRPr lang="ko-KR" altLang="en-US" sz="1600" b="1" dirty="0">
                <a:solidFill>
                  <a:schemeClr val="bg1">
                    <a:lumMod val="50000"/>
                  </a:schemeClr>
                </a:solidFill>
                <a:latin typeface="휴먼아미체" pitchFamily="18" charset="-127"/>
                <a:ea typeface="휴먼아미체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1341438" y="4030663"/>
              <a:ext cx="919162" cy="303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1200" b="1" dirty="0">
                  <a:latin typeface="+mj-ea"/>
                  <a:ea typeface="+mj-ea"/>
                </a:rPr>
                <a:t>공장조립</a:t>
              </a:r>
            </a:p>
          </p:txBody>
        </p:sp>
        <p:pic>
          <p:nvPicPr>
            <p:cNvPr id="31768" name="Picture 4" descr="F:\시방서\그림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887" y="4972220"/>
              <a:ext cx="1395755" cy="101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0" name="Picture 26" descr="F:\시공사진\시공사진\디카사진\광주공장 사무실\600\CAM0110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043" y="4974877"/>
              <a:ext cx="1395736" cy="101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71" name="Picture 27" descr="F:\시공사진\시공사진\디카사진\광주공장 사무실\600\CAM011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958984"/>
              <a:ext cx="1374720" cy="1046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73" name="Picture 29" descr="D:\C 빽업\바탕화면\공유파일\자재부품\자재사진\CAM0111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909" y="4972220"/>
              <a:ext cx="1431016" cy="10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직사각형 25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522940" y="655037"/>
              <a:ext cx="3318834" cy="406991"/>
              <a:chOff x="3526491" y="655037"/>
              <a:chExt cx="3318834" cy="406991"/>
            </a:xfrm>
          </p:grpSpPr>
          <p:pic>
            <p:nvPicPr>
              <p:cNvPr id="28" name="Picture 31" descr="C:\Documents and Settings\Administrator\바탕 화면\공유파일\임시방\홈페이지\타이틀1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6491" y="655037"/>
                <a:ext cx="3318834" cy="406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82"/>
              <p:cNvSpPr txBox="1">
                <a:spLocks noChangeArrowheads="1"/>
              </p:cNvSpPr>
              <p:nvPr/>
            </p:nvSpPr>
            <p:spPr bwMode="auto">
              <a:xfrm>
                <a:off x="3995936" y="655037"/>
                <a:ext cx="26279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휴먼옛체" pitchFamily="18" charset="-127"/>
                    <a:ea typeface="휴먼옛체" pitchFamily="18" charset="-127"/>
                  </a:defRPr>
                </a:lvl9pPr>
              </a:lstStyle>
              <a:p>
                <a:pPr eaLnBrk="1" hangingPunct="1"/>
                <a:r>
                  <a:rPr lang="ko-KR" altLang="en-US" sz="1400" dirty="0" smtClean="0">
                    <a:solidFill>
                      <a:schemeClr val="bg1"/>
                    </a:solidFill>
                    <a:latin typeface="HY울릉도M" pitchFamily="18" charset="-127"/>
                    <a:ea typeface="HY울릉도M" pitchFamily="18" charset="-127"/>
                  </a:rPr>
                  <a:t> </a:t>
                </a:r>
                <a:r>
                  <a:rPr lang="ko-KR" altLang="en-US" b="1" dirty="0" smtClean="0">
                    <a:solidFill>
                      <a:schemeClr val="bg1"/>
                    </a:solidFill>
                    <a:latin typeface="+mn-ea"/>
                    <a:ea typeface="+mn-ea"/>
                  </a:rPr>
                  <a:t>건식시공 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+mn-ea"/>
                    <a:ea typeface="+mn-ea"/>
                  </a:rPr>
                  <a:t>(</a:t>
                </a:r>
                <a:r>
                  <a:rPr lang="ko-KR" altLang="en-US" b="1" dirty="0" err="1" smtClean="0">
                    <a:solidFill>
                      <a:schemeClr val="bg1"/>
                    </a:solidFill>
                    <a:latin typeface="+mn-ea"/>
                    <a:ea typeface="+mn-ea"/>
                  </a:rPr>
                  <a:t>패널형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+mn-ea"/>
                    <a:ea typeface="+mn-ea"/>
                  </a:rPr>
                  <a:t>) </a:t>
                </a:r>
                <a:r>
                  <a:rPr lang="ko-KR" altLang="en-US" b="1" dirty="0" smtClean="0">
                    <a:solidFill>
                      <a:schemeClr val="bg1"/>
                    </a:solidFill>
                    <a:latin typeface="+mn-ea"/>
                    <a:ea typeface="+mn-ea"/>
                  </a:rPr>
                  <a:t>단계</a:t>
                </a:r>
                <a:endParaRPr lang="ko-KR" altLang="en-US" b="1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3074" name="Picture 2" descr="F:\시공사진\시공사진\디카사진\괴산 전원주택\600-1\CAM0018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4958984"/>
              <a:ext cx="1428781" cy="103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 bwMode="auto">
            <a:xfrm>
              <a:off x="3958769" y="4331759"/>
              <a:ext cx="88678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1200" b="1" dirty="0" smtClean="0">
                  <a:latin typeface="+mj-ea"/>
                  <a:ea typeface="+mj-ea"/>
                </a:rPr>
                <a:t> 절단 사용</a:t>
              </a:r>
              <a:endParaRPr lang="ko-KR" altLang="en-US" sz="1200" b="1" dirty="0">
                <a:latin typeface="+mj-ea"/>
                <a:ea typeface="+mj-ea"/>
              </a:endParaRPr>
            </a:p>
          </p:txBody>
        </p:sp>
      </p:grpSp>
      <p:sp>
        <p:nvSpPr>
          <p:cNvPr id="3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-35-</a:t>
            </a:r>
            <a:endParaRPr lang="ko-KR" altLang="en-US" dirty="0"/>
          </a:p>
        </p:txBody>
      </p:sp>
      <p:pic>
        <p:nvPicPr>
          <p:cNvPr id="4" name="Picture 2" descr="F:\제품 이미지\990접이패널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267" y="2510936"/>
            <a:ext cx="2040166" cy="19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제품 이미지\작업용-참고-사진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17" y="2510936"/>
            <a:ext cx="2880055" cy="16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제품 이미지\CAM005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11" y="2320969"/>
            <a:ext cx="2982027" cy="16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016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G:\제품 이미지\자재 작업사진 관련\제목-없음-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377" y="1062028"/>
            <a:ext cx="4801716" cy="36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제품 이미지\자재 작업사진 관련\음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00" y="2438390"/>
            <a:ext cx="2494131" cy="358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Box 59"/>
          <p:cNvSpPr txBox="1">
            <a:spLocks noChangeArrowheads="1"/>
          </p:cNvSpPr>
          <p:nvPr/>
        </p:nvSpPr>
        <p:spPr bwMode="auto">
          <a:xfrm>
            <a:off x="777809" y="1463187"/>
            <a:ext cx="5509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sz="1600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초간편 시공</a:t>
            </a:r>
            <a:r>
              <a:rPr lang="en-US" altLang="ko-KR" sz="1600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.. </a:t>
            </a:r>
            <a:r>
              <a:rPr lang="ko-KR" altLang="en-US" sz="1600" dirty="0" smtClean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현장에서 쉽게 마음대로 </a:t>
            </a:r>
            <a:r>
              <a:rPr lang="ko-KR" altLang="en-US" sz="1600" dirty="0" err="1" smtClean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블럭</a:t>
            </a:r>
            <a:r>
              <a:rPr lang="ko-KR" altLang="en-US" sz="1600" dirty="0" smtClean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 </a:t>
            </a:r>
            <a:r>
              <a:rPr lang="ko-KR" altLang="en-US" sz="1600" dirty="0" err="1" smtClean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조립형</a:t>
            </a:r>
            <a:r>
              <a:rPr lang="ko-KR" altLang="en-US" sz="1600" dirty="0" smtClean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 </a:t>
            </a:r>
            <a:r>
              <a:rPr lang="ko-KR" altLang="en-US" sz="1600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타입 </a:t>
            </a:r>
            <a:r>
              <a:rPr lang="en-US" altLang="ko-KR" sz="1600" dirty="0">
                <a:solidFill>
                  <a:srgbClr val="FF9900"/>
                </a:solidFill>
                <a:latin typeface="HY동녘B" pitchFamily="18" charset="-127"/>
                <a:ea typeface="HY동녘B" pitchFamily="18" charset="-127"/>
              </a:rPr>
              <a:t>!!</a:t>
            </a:r>
            <a:endParaRPr lang="ko-KR" altLang="en-US" sz="1600" dirty="0">
              <a:solidFill>
                <a:srgbClr val="FF9900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2" name="줄무늬가 있는 오른쪽 화살표 31"/>
          <p:cNvSpPr/>
          <p:nvPr/>
        </p:nvSpPr>
        <p:spPr bwMode="auto">
          <a:xfrm rot="2633659">
            <a:off x="2810587" y="3801160"/>
            <a:ext cx="414337" cy="630238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줄무늬가 있는 오른쪽 화살표 32"/>
          <p:cNvSpPr/>
          <p:nvPr/>
        </p:nvSpPr>
        <p:spPr bwMode="auto">
          <a:xfrm rot="18729003">
            <a:off x="5313548" y="4055006"/>
            <a:ext cx="414337" cy="630238"/>
          </a:xfrm>
          <a:prstGeom prst="stripedRightArrow">
            <a:avLst/>
          </a:prstGeom>
          <a:solidFill>
            <a:srgbClr val="FEC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522940" y="655037"/>
            <a:ext cx="3318834" cy="406991"/>
            <a:chOff x="3526491" y="655037"/>
            <a:chExt cx="3318834" cy="406991"/>
          </a:xfrm>
        </p:grpSpPr>
        <p:pic>
          <p:nvPicPr>
            <p:cNvPr id="28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491" y="655037"/>
              <a:ext cx="3318834" cy="40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82"/>
            <p:cNvSpPr txBox="1">
              <a:spLocks noChangeArrowheads="1"/>
            </p:cNvSpPr>
            <p:nvPr/>
          </p:nvSpPr>
          <p:spPr bwMode="auto">
            <a:xfrm>
              <a:off x="3995936" y="655037"/>
              <a:ext cx="2627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/>
              <a:r>
                <a:rPr lang="ko-KR" altLang="en-US" sz="1400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건식시공 </a:t>
              </a:r>
              <a:r>
                <a:rPr lang="en-US" altLang="ko-KR" b="1" dirty="0" smtClean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b="1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블럭형</a:t>
              </a:r>
              <a:r>
                <a:rPr lang="en-US" altLang="ko-KR" b="1" dirty="0" smtClean="0">
                  <a:solidFill>
                    <a:schemeClr val="bg1"/>
                  </a:solidFill>
                  <a:latin typeface="+mn-ea"/>
                  <a:ea typeface="+mn-ea"/>
                </a:rPr>
                <a:t>) </a:t>
              </a:r>
              <a:r>
                <a:rPr lang="ko-KR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단계</a:t>
              </a:r>
              <a:endParaRPr lang="ko-KR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-36-</a:t>
            </a:r>
            <a:endParaRPr lang="ko-KR" altLang="en-US" dirty="0"/>
          </a:p>
        </p:txBody>
      </p:sp>
      <p:pic>
        <p:nvPicPr>
          <p:cNvPr id="3079" name="Picture 7" descr="G:\제품 이미지\자재 작업사진 관련\제목-없음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036747"/>
            <a:ext cx="4104455" cy="26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5656" y="549324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바닥재 조립</a:t>
            </a:r>
            <a:endParaRPr lang="ko-KR" altLang="en-US" b="1" dirty="0">
              <a:latin typeface="휴먼아미체" panose="02030504000101010101" pitchFamily="18" charset="-127"/>
              <a:ea typeface="휴먼아미체" panose="02030504000101010101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58452" y="261046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배관 설치</a:t>
            </a:r>
            <a:endParaRPr lang="ko-KR" altLang="en-US" b="1" dirty="0">
              <a:latin typeface="휴먼아미체" panose="02030504000101010101" pitchFamily="18" charset="-127"/>
              <a:ea typeface="휴먼아미체" panose="02030504000101010101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0272" y="178936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벙열판</a:t>
            </a:r>
            <a:r>
              <a:rPr lang="en-US" altLang="ko-KR" b="1" dirty="0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or</a:t>
            </a:r>
            <a:r>
              <a:rPr lang="ko-KR" altLang="en-US" b="1" dirty="0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 </a:t>
            </a:r>
            <a:r>
              <a:rPr lang="ko-KR" altLang="en-US" b="1" dirty="0" err="1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축열판</a:t>
            </a:r>
            <a:r>
              <a:rPr lang="ko-KR" altLang="en-US" b="1" dirty="0" smtClean="0">
                <a:latin typeface="휴먼아미체" panose="02030504000101010101" pitchFamily="18" charset="-127"/>
                <a:ea typeface="휴먼아미체" panose="02030504000101010101" pitchFamily="18" charset="-127"/>
              </a:rPr>
              <a:t> 설치</a:t>
            </a:r>
            <a:endParaRPr lang="ko-KR" altLang="en-US" b="1" dirty="0">
              <a:latin typeface="휴먼아미체" panose="02030504000101010101" pitchFamily="18" charset="-127"/>
              <a:ea typeface="휴먼아미체" panose="02030504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 bwMode="auto">
          <a:xfrm>
            <a:off x="467544" y="1285875"/>
            <a:ext cx="8358188" cy="53578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4690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그룹 2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32773" name="Picture 2" descr="F:\시공사진\시공사진\디카사진\강화 전원주택\600\CAM0078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52" y="981303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4" name="Picture 3" descr="F:\시공사진\시공사진\디카사진\강화 전원주택\600\CAM007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11" y="981304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7" name="Picture 7" descr="F:\시공사진\시공사진\디카사진\광주공장 사무실\600\CAM0111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11" y="2061187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8" name="Picture 8" descr="F:\시공사진\시공사진\디카사진\광주공장 사무실\600\CAM0110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54" y="2061188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9" name="Picture 9" descr="F:\시공사진\시공사진\디카사진\광주공장 사무실\600\CAM0111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95" y="2061187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0" name="Picture 10" descr="F:\시공사진\시공사진\디카사진\광주공장 사무실\600\CAM0111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337" y="2061187"/>
                <a:ext cx="1579288" cy="88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1" name="Picture 15" descr="F:\시공사진\시공사진\디카사진\대전 전원주택\600\CAM01014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11" y="3141070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2" name="Picture 16" descr="F:\시공사진\시공사진\디카사진\대전 전원주택\600\CAM01185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53" y="3141069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3" name="Picture 17" descr="F:\시공사진\시공사진\디카사진\대전 전원주택\600\CAM0119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95" y="3141071"/>
                <a:ext cx="1584213" cy="89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4" name="Picture 18" descr="F:\시공사진\시공사진\디카사진\대전 전원주택\600\CAM01201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337" y="3141070"/>
                <a:ext cx="1584213" cy="100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5" name="Picture 21" descr="F:\시공사진\시공사진\디카사진\나노카보나 공장\600\CAM01060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11" y="4220952"/>
                <a:ext cx="1584213" cy="919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6" name="Picture 22" descr="F:\시공사진\시공사진\디카사진\나노카보나 공장\600\CAM01065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337" y="4220952"/>
                <a:ext cx="1579288" cy="88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7" name="Picture 23" descr="F:\시공사진\시공사진\디카사진\나노카보나 공장\600\CAM01082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53" y="5372827"/>
                <a:ext cx="1584213" cy="935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8" name="Picture 24" descr="F:\시공사진\시공사진\디카사진\나노카보나 공장\600\CAM01083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95" y="5372827"/>
                <a:ext cx="1579289" cy="935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9" name="Picture 25" descr="F:\시공사진\시공사진\디카사진\나노카보나 공장\600\CAM01080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95" y="4220952"/>
                <a:ext cx="1579288" cy="88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0" name="Picture 27" descr="F:\시공사진\시공사진\디카사진\나노카보나 공장\600\CAM01063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53" y="4220952"/>
                <a:ext cx="1584213" cy="935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1" name="Picture 28" descr="F:\시공사진\시공사진\디카사진\나노카보나 공장\600\CAM01100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337" y="5372827"/>
                <a:ext cx="1584213" cy="935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0" y="0"/>
                <a:ext cx="9144000" cy="476672"/>
              </a:xfrm>
              <a:prstGeom prst="rect">
                <a:avLst/>
              </a:prstGeom>
              <a:gradFill>
                <a:gsLst>
                  <a:gs pos="0">
                    <a:srgbClr val="FFC000">
                      <a:alpha val="3400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0" y="0"/>
                <a:ext cx="107504" cy="6858000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alpha val="3400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" name="Picture 31" descr="C:\Documents and Settings\Administrator\바탕 화면\공유파일\임시방\홈페이지\타이틀1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" y="438712"/>
                <a:ext cx="3346474" cy="39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0" name="Picture 2" descr="F:\시공사진\시공사진\디카사진\평택대리점\600\찜질014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006" y="981304"/>
              <a:ext cx="1558378" cy="920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F:\시공사진\시공사진\디카사진\평택대리점\600\wlawlf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086" y="981303"/>
              <a:ext cx="1574539" cy="920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직사각형 4"/>
            <p:cNvSpPr/>
            <p:nvPr/>
          </p:nvSpPr>
          <p:spPr>
            <a:xfrm>
              <a:off x="1043608" y="483823"/>
              <a:ext cx="25651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건식시공 사례</a:t>
              </a:r>
              <a:r>
                <a:rPr kumimoji="1" lang="en-US" altLang="ko-KR" sz="1400" b="1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kumimoji="1" lang="ko-KR" altLang="en-US" sz="1400" b="1" dirty="0" err="1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리모델링</a:t>
              </a:r>
              <a:r>
                <a:rPr kumimoji="1" lang="ko-KR" altLang="en-US" sz="1400" b="1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1" lang="en-US" altLang="ko-KR" sz="1400" b="1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</a:t>
              </a:r>
              <a:r>
                <a:rPr kumimoji="1" lang="ko-KR" altLang="en-US" sz="1400" b="1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</a:t>
              </a:r>
              <a:r>
                <a:rPr kumimoji="1" lang="en-US" altLang="ko-KR" sz="1400" b="1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2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-37-</a:t>
            </a:r>
            <a:endParaRPr lang="ko-KR" altLang="en-US" dirty="0"/>
          </a:p>
        </p:txBody>
      </p:sp>
      <p:sp>
        <p:nvSpPr>
          <p:cNvPr id="28" name="오른쪽 화살표 27"/>
          <p:cNvSpPr/>
          <p:nvPr/>
        </p:nvSpPr>
        <p:spPr>
          <a:xfrm>
            <a:off x="2625673" y="1365362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오른쪽 화살표 28"/>
          <p:cNvSpPr/>
          <p:nvPr/>
        </p:nvSpPr>
        <p:spPr>
          <a:xfrm>
            <a:off x="2625672" y="2327279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화살표 29"/>
          <p:cNvSpPr/>
          <p:nvPr/>
        </p:nvSpPr>
        <p:spPr>
          <a:xfrm>
            <a:off x="2619308" y="3407160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화살표 30"/>
          <p:cNvSpPr/>
          <p:nvPr/>
        </p:nvSpPr>
        <p:spPr>
          <a:xfrm>
            <a:off x="2619307" y="4509120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985128" y="1840905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전원주택</a:t>
            </a:r>
            <a:endParaRPr lang="ko-KR" altLang="en-US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976322" y="2903292"/>
            <a:ext cx="1489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상업용 시설</a:t>
            </a:r>
            <a:r>
              <a:rPr lang="en-US" altLang="ko-KR" sz="900" dirty="0" smtClean="0"/>
              <a:t>(</a:t>
            </a:r>
            <a:r>
              <a:rPr lang="ko-KR" altLang="en-US" sz="900" dirty="0" smtClean="0"/>
              <a:t>사무실 등</a:t>
            </a:r>
            <a:r>
              <a:rPr lang="en-US" altLang="ko-KR" sz="900" dirty="0" smtClean="0"/>
              <a:t>)</a:t>
            </a:r>
            <a:endParaRPr lang="ko-KR" altLang="en-US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976322" y="3997812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일반주택</a:t>
            </a:r>
            <a:endParaRPr lang="ko-KR" alt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4139952" y="559713"/>
            <a:ext cx="3302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바닥 </a:t>
            </a:r>
            <a:r>
              <a:rPr lang="ko-KR" altLang="en-US" sz="1400" b="1" dirty="0" err="1" smtClean="0"/>
              <a:t>철거없이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시공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펼치기만 하면 끝</a:t>
            </a:r>
            <a:r>
              <a:rPr lang="en-US" altLang="ko-KR" sz="1400" b="1" dirty="0" smtClean="0"/>
              <a:t>!!)</a:t>
            </a:r>
            <a:endParaRPr lang="ko-KR" alt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85128" y="5158227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교육시설 및 기타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330422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3" name="Picture 18" descr="F:\시공사진\시공사진\디카사진\괴산 전원주택\600\CAM0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90129"/>
            <a:ext cx="1651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9" descr="F:\시공사진\시공사진\디카사진\괴산 전원주택\600\CAM00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90129"/>
            <a:ext cx="1651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20" descr="F:\시공사진\시공사진\디카사진\괴산 전원주택\600\CAM00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90129"/>
            <a:ext cx="1638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21" descr="F:\시공사진\시공사진\디카사진\괴산 전원주택\600\CAM00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90129"/>
            <a:ext cx="1651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22" descr="F:\시공사진\시공사진\디카사진\괴산 전원주택\600\CAM00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5442654"/>
            <a:ext cx="16367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23" descr="F:\시공사진\시공사진\디카사진\괴산 전원주택\600\CAM002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49466"/>
            <a:ext cx="165417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24" descr="F:\시공사진\시공사진\디카사진\괴산 전원주택\600\CAM002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5442654"/>
            <a:ext cx="1638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25" descr="F:\시공사진\시공사진\디카사진\괴산 전원주택\600\CAM002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442654"/>
            <a:ext cx="1651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-38-</a:t>
            </a:r>
            <a:endParaRPr lang="ko-KR" altLang="en-US" dirty="0"/>
          </a:p>
        </p:txBody>
      </p:sp>
      <p:grpSp>
        <p:nvGrpSpPr>
          <p:cNvPr id="73730" name="그룹 1"/>
          <p:cNvGrpSpPr>
            <a:grpSpLocks/>
          </p:cNvGrpSpPr>
          <p:nvPr/>
        </p:nvGrpSpPr>
        <p:grpSpPr bwMode="auto">
          <a:xfrm>
            <a:off x="611561" y="404664"/>
            <a:ext cx="3779466" cy="398463"/>
            <a:chOff x="611561" y="332656"/>
            <a:chExt cx="3644678" cy="398719"/>
          </a:xfrm>
        </p:grpSpPr>
        <p:pic>
          <p:nvPicPr>
            <p:cNvPr id="73751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333375"/>
              <a:ext cx="3644678" cy="39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82"/>
            <p:cNvSpPr txBox="1">
              <a:spLocks noChangeArrowheads="1"/>
            </p:cNvSpPr>
            <p:nvPr/>
          </p:nvSpPr>
          <p:spPr bwMode="auto">
            <a:xfrm>
              <a:off x="928691" y="332656"/>
              <a:ext cx="3211287" cy="36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>
                <a:defRPr/>
              </a:pPr>
              <a:r>
                <a:rPr lang="ko-KR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  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건식시공 사례 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공간마루 난방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-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예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+mn-ea"/>
                  <a:ea typeface="+mn-ea"/>
                </a:rPr>
                <a:t>)</a:t>
              </a:r>
              <a:endParaRPr lang="ko-KR" altLang="en-US" sz="1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42832" y="817564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다세대주택</a:t>
            </a:r>
            <a:endParaRPr lang="ko-KR" altLang="en-US" sz="900" dirty="0"/>
          </a:p>
        </p:txBody>
      </p:sp>
      <p:sp>
        <p:nvSpPr>
          <p:cNvPr id="30" name="오른쪽 화살표 29"/>
          <p:cNvSpPr/>
          <p:nvPr/>
        </p:nvSpPr>
        <p:spPr>
          <a:xfrm>
            <a:off x="2600112" y="1340768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화살표 30"/>
          <p:cNvSpPr/>
          <p:nvPr/>
        </p:nvSpPr>
        <p:spPr>
          <a:xfrm>
            <a:off x="2600112" y="1285244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364135" y="476672"/>
            <a:ext cx="4419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신축</a:t>
            </a:r>
            <a:r>
              <a:rPr lang="en-US" altLang="ko-KR" sz="1400" b="1" dirty="0" smtClean="0">
                <a:latin typeface="+mn-ea"/>
              </a:rPr>
              <a:t>,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ko-KR" altLang="en-US" sz="1400" b="1" dirty="0" err="1" smtClean="0">
                <a:latin typeface="+mn-ea"/>
              </a:rPr>
              <a:t>리모델링</a:t>
            </a:r>
            <a:r>
              <a:rPr lang="ko-KR" altLang="en-US" sz="1400" b="1" dirty="0" smtClean="0">
                <a:latin typeface="+mn-ea"/>
              </a:rPr>
              <a:t> 철거 후 단열재</a:t>
            </a:r>
            <a:r>
              <a:rPr lang="en-US" altLang="ko-KR" sz="1400" b="1" dirty="0" smtClean="0">
                <a:latin typeface="+mn-ea"/>
              </a:rPr>
              <a:t>,</a:t>
            </a:r>
            <a:r>
              <a:rPr lang="ko-KR" altLang="en-US" sz="1400" b="1" dirty="0" smtClean="0">
                <a:latin typeface="+mn-ea"/>
              </a:rPr>
              <a:t>기포몰탈</a:t>
            </a:r>
            <a:r>
              <a:rPr lang="en-US" altLang="ko-KR" sz="1400" b="1" dirty="0" smtClean="0">
                <a:latin typeface="+mn-ea"/>
              </a:rPr>
              <a:t>,</a:t>
            </a:r>
            <a:r>
              <a:rPr lang="ko-KR" altLang="en-US" sz="1400" b="1" dirty="0" smtClean="0">
                <a:latin typeface="+mn-ea"/>
              </a:rPr>
              <a:t>난방</a:t>
            </a:r>
            <a:r>
              <a:rPr lang="en-US" altLang="ko-KR" sz="1400" b="1" dirty="0" smtClean="0">
                <a:latin typeface="+mn-ea"/>
              </a:rPr>
              <a:t>XL</a:t>
            </a:r>
            <a:r>
              <a:rPr lang="ko-KR" altLang="en-US" sz="1400" b="1" dirty="0" smtClean="0">
                <a:latin typeface="+mn-ea"/>
              </a:rPr>
              <a:t>배관</a:t>
            </a:r>
            <a:r>
              <a:rPr lang="en-US" altLang="ko-KR" sz="1400" b="1" dirty="0" smtClean="0">
                <a:latin typeface="+mn-ea"/>
              </a:rPr>
              <a:t>,</a:t>
            </a:r>
          </a:p>
          <a:p>
            <a:r>
              <a:rPr lang="ko-KR" altLang="en-US" sz="1400" b="1" dirty="0" smtClean="0">
                <a:latin typeface="+mn-ea"/>
              </a:rPr>
              <a:t>몰탈 없이 조립만으로 시공 끝</a:t>
            </a:r>
            <a:r>
              <a:rPr lang="en-US" altLang="ko-KR" sz="1400" b="1" dirty="0" smtClean="0">
                <a:latin typeface="+mn-ea"/>
              </a:rPr>
              <a:t>!!</a:t>
            </a:r>
            <a:endParaRPr lang="ko-KR" altLang="en-US" sz="1400" b="1" dirty="0">
              <a:latin typeface="+mn-ea"/>
            </a:endParaRPr>
          </a:p>
        </p:txBody>
      </p:sp>
      <p:pic>
        <p:nvPicPr>
          <p:cNvPr id="2050" name="Picture 2" descr="G:\시공사진\CAM0064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58" y="1078343"/>
            <a:ext cx="1644542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시공사진\CAM0024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078343"/>
            <a:ext cx="1609727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시공사진\CAM0025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78343"/>
            <a:ext cx="1638300" cy="9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시공사진\CAM0000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092114"/>
            <a:ext cx="1636712" cy="9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시공사진\CAM0001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58" y="2142242"/>
            <a:ext cx="1644542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시공사진\CAM0003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142242"/>
            <a:ext cx="1622427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시공사진\CAM0063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242"/>
            <a:ext cx="1638300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시공사진\CAM00667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140688"/>
            <a:ext cx="1636712" cy="91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시공사진\CAM0066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58" y="3215391"/>
            <a:ext cx="1644542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G:\시공사진\CAM007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850" y="3215391"/>
            <a:ext cx="1599177" cy="9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시공사진\CAM0070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15391"/>
            <a:ext cx="1638300" cy="9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G:\시공사진\CAM00717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5391"/>
            <a:ext cx="1636712" cy="9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02747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-39-</a:t>
            </a:r>
            <a:endParaRPr lang="ko-KR" altLang="en-US" dirty="0"/>
          </a:p>
        </p:txBody>
      </p:sp>
      <p:pic>
        <p:nvPicPr>
          <p:cNvPr id="1026" name="Picture 2" descr="F:\시공사진\시공사진\디카사진\부산온천장\600\정리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998539"/>
            <a:ext cx="1636712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시공사진\시공사진\디카사진\부산온천장\600\정리\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796" y="988418"/>
            <a:ext cx="1662188" cy="9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시공사진\시공사진\디카사진\부산온천장\600\정리\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968965"/>
            <a:ext cx="1638300" cy="9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시공사진\시공사진\디카사진\부산온천장\600\정리\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68966"/>
            <a:ext cx="1638300" cy="9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시공사진\시공사진\디카사진\청주병원\4000\하위 폴더\CAM004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7" y="2140371"/>
            <a:ext cx="1628073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시공사진\시공사진\디카사진\청주병원\4000\하위 폴더\CAM004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9116" y="2148855"/>
            <a:ext cx="1648867" cy="89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시공사진\시공사진\디카사진\청주병원\4000\하위 폴더\CAM004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9" y="2132856"/>
            <a:ext cx="1638300" cy="9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시공사진\시공사진\디카사진\청주병원\4000\하위 폴더\CAM004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132856"/>
            <a:ext cx="1638300" cy="9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시공사진\시공사진\디카사진\장례식장\CAM001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7" y="3248992"/>
            <a:ext cx="1628073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시공사진\시공사진\디카사진\장례식장\CAM001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796" y="3248992"/>
            <a:ext cx="1662187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:\시공사진\시공사진\디카사진\장례식장\CAM002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48992"/>
            <a:ext cx="1638300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시공사진\시공사진\디카사진\장례식장\CAM0028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0541" y="3253432"/>
            <a:ext cx="1622860" cy="9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시공사진\시공사진\디카사진\문경연수원\600\CAM000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4363904"/>
            <a:ext cx="1628072" cy="8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:\시공사진\시공사진\디카사진\문경연수원\600\CAM0093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796" y="4363904"/>
            <a:ext cx="1662187" cy="8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F:\시공사진\시공사진\디카사진\문경연수원\600\CAM0095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70586"/>
            <a:ext cx="1638301" cy="8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:\시공사진\시공사진\디카사진\문경연수원\600\CAM0097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363904"/>
            <a:ext cx="1638300" cy="8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F:\시공사진\시공사진\디카사진\이천 전원주택\600\CAM0008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7" y="5475783"/>
            <a:ext cx="1628072" cy="8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:\시공사진\시공사진\디카사진\황토와사람\600\황토와사람-01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796" y="5475783"/>
            <a:ext cx="1662187" cy="8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F:\시공사진\시공사진\디카사진\황토와사람\600\SL70640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9" y="5475783"/>
            <a:ext cx="1638300" cy="8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:\시공사진\시공사진\디카사진\황토와사람\600\00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494001"/>
            <a:ext cx="1638300" cy="8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오른쪽 화살표 57"/>
          <p:cNvSpPr/>
          <p:nvPr/>
        </p:nvSpPr>
        <p:spPr>
          <a:xfrm>
            <a:off x="2600112" y="1285244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오른쪽 화살표 58"/>
          <p:cNvSpPr/>
          <p:nvPr/>
        </p:nvSpPr>
        <p:spPr>
          <a:xfrm>
            <a:off x="2600174" y="2417824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오른쪽 화살표 59"/>
          <p:cNvSpPr/>
          <p:nvPr/>
        </p:nvSpPr>
        <p:spPr>
          <a:xfrm>
            <a:off x="2600174" y="3536329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오른쪽 화살표 60"/>
          <p:cNvSpPr/>
          <p:nvPr/>
        </p:nvSpPr>
        <p:spPr>
          <a:xfrm>
            <a:off x="2600173" y="4632275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오른쪽 화살표 61"/>
          <p:cNvSpPr/>
          <p:nvPr/>
        </p:nvSpPr>
        <p:spPr>
          <a:xfrm>
            <a:off x="2600174" y="574658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3730" name="그룹 1"/>
          <p:cNvGrpSpPr>
            <a:grpSpLocks/>
          </p:cNvGrpSpPr>
          <p:nvPr/>
        </p:nvGrpSpPr>
        <p:grpSpPr bwMode="auto">
          <a:xfrm>
            <a:off x="611560" y="404664"/>
            <a:ext cx="3528392" cy="397744"/>
            <a:chOff x="611561" y="333375"/>
            <a:chExt cx="3748943" cy="398000"/>
          </a:xfrm>
        </p:grpSpPr>
        <p:pic>
          <p:nvPicPr>
            <p:cNvPr id="73751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333375"/>
              <a:ext cx="3644678" cy="39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82"/>
            <p:cNvSpPr txBox="1">
              <a:spLocks noChangeArrowheads="1"/>
            </p:cNvSpPr>
            <p:nvPr/>
          </p:nvSpPr>
          <p:spPr bwMode="auto">
            <a:xfrm>
              <a:off x="1149217" y="351445"/>
              <a:ext cx="3211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>
                <a:defRPr/>
              </a:pP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습식시공 사례 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신축 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928688" y="1916832"/>
            <a:ext cx="1159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도시형 공동주택</a:t>
            </a:r>
            <a:endParaRPr lang="ko-KR" altLang="en-US" sz="900" dirty="0"/>
          </a:p>
        </p:txBody>
      </p:sp>
      <p:sp>
        <p:nvSpPr>
          <p:cNvPr id="65" name="TextBox 64"/>
          <p:cNvSpPr txBox="1"/>
          <p:nvPr/>
        </p:nvSpPr>
        <p:spPr>
          <a:xfrm>
            <a:off x="928688" y="3021015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/>
              <a:t>♣ 복합 병원</a:t>
            </a:r>
            <a:endParaRPr lang="ko-KR" altLang="en-US" sz="900" dirty="0"/>
          </a:p>
        </p:txBody>
      </p:sp>
      <p:sp>
        <p:nvSpPr>
          <p:cNvPr id="66" name="TextBox 65"/>
          <p:cNvSpPr txBox="1"/>
          <p:nvPr/>
        </p:nvSpPr>
        <p:spPr>
          <a:xfrm>
            <a:off x="928687" y="4149080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상업용 시설</a:t>
            </a:r>
            <a:endParaRPr lang="ko-KR" altLang="en-US" sz="900" dirty="0"/>
          </a:p>
        </p:txBody>
      </p:sp>
      <p:sp>
        <p:nvSpPr>
          <p:cNvPr id="67" name="TextBox 66"/>
          <p:cNvSpPr txBox="1"/>
          <p:nvPr/>
        </p:nvSpPr>
        <p:spPr>
          <a:xfrm>
            <a:off x="928688" y="5254005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/>
              <a:t>♣ 기업 연수원</a:t>
            </a:r>
            <a:endParaRPr lang="ko-KR" altLang="en-US" sz="900" dirty="0"/>
          </a:p>
        </p:txBody>
      </p:sp>
      <p:sp>
        <p:nvSpPr>
          <p:cNvPr id="68" name="TextBox 67"/>
          <p:cNvSpPr txBox="1"/>
          <p:nvPr/>
        </p:nvSpPr>
        <p:spPr>
          <a:xfrm>
            <a:off x="928686" y="6383526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전원주택</a:t>
            </a:r>
            <a:endParaRPr lang="ko-KR" altLang="en-US" sz="900" dirty="0"/>
          </a:p>
        </p:txBody>
      </p:sp>
      <p:sp>
        <p:nvSpPr>
          <p:cNvPr id="70" name="TextBox 69"/>
          <p:cNvSpPr txBox="1"/>
          <p:nvPr/>
        </p:nvSpPr>
        <p:spPr>
          <a:xfrm>
            <a:off x="4139952" y="559713"/>
            <a:ext cx="3243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배관자재만 다를 뿐 시공방법 동일함</a:t>
            </a:r>
            <a:r>
              <a:rPr lang="en-US" altLang="ko-KR" sz="1400" b="1" dirty="0" smtClean="0">
                <a:latin typeface="+mn-ea"/>
              </a:rPr>
              <a:t>!!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866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5" name="직사각형 24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7408" y="66110"/>
              <a:ext cx="5832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n-ea"/>
                </a:rPr>
                <a:t>Ⅱ</a:t>
              </a:r>
              <a:r>
                <a:rPr lang="en-US" altLang="ko-KR" sz="1600" b="1" dirty="0" smtClean="0">
                  <a:latin typeface="+mn-ea"/>
                </a:rPr>
                <a:t>. </a:t>
              </a:r>
              <a:r>
                <a:rPr lang="ko-KR" altLang="en-US" sz="1600" b="1" dirty="0" err="1" smtClean="0">
                  <a:latin typeface="+mn-ea"/>
                </a:rPr>
                <a:t>에스로</a:t>
              </a:r>
              <a:r>
                <a:rPr lang="ko-KR" altLang="en-US" sz="1600" b="1" dirty="0" smtClean="0">
                  <a:latin typeface="+mn-ea"/>
                </a:rPr>
                <a:t> 공간마루 난방시스템은 </a:t>
              </a:r>
              <a:r>
                <a:rPr lang="en-US" altLang="ko-KR" sz="1600" b="1" dirty="0" smtClean="0">
                  <a:latin typeface="+mn-ea"/>
                </a:rPr>
                <a:t>? 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75642" y="8231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습식공법</a:t>
              </a:r>
              <a:endParaRPr lang="ko-KR" alt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20056" y="81856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건식공법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9852" y="3933054"/>
              <a:ext cx="4951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smtClean="0">
                  <a:latin typeface="+mn-ea"/>
                </a:rPr>
                <a:t>공간마루 바닥 </a:t>
              </a:r>
              <a:r>
                <a:rPr lang="en-US" altLang="ko-KR" sz="2400" b="1" dirty="0" smtClean="0">
                  <a:latin typeface="+mn-ea"/>
                </a:rPr>
                <a:t>+ </a:t>
              </a:r>
              <a:r>
                <a:rPr lang="ko-KR" altLang="en-US" sz="2400" b="1" dirty="0" err="1" smtClean="0">
                  <a:latin typeface="+mn-ea"/>
                </a:rPr>
                <a:t>에스로</a:t>
              </a:r>
              <a:r>
                <a:rPr lang="ko-KR" altLang="en-US" sz="2400" b="1" dirty="0" smtClean="0">
                  <a:latin typeface="+mn-ea"/>
                </a:rPr>
                <a:t> 구돌 패널</a:t>
              </a:r>
              <a:endParaRPr lang="ko-KR" altLang="en-US" sz="2400" b="1" dirty="0">
                <a:latin typeface="+mn-ea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6" name="Picture 2" descr="F:\에스로 시스템 플로어\그림13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42" y="1340768"/>
              <a:ext cx="2902874" cy="201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:\에스로 시스템 플로어\CAM0027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53" y="1326092"/>
              <a:ext cx="3070939" cy="203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:\에스로 시스템 플로어\CAM01083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725143"/>
              <a:ext cx="2160240" cy="129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줄무늬가 있는 오른쪽 화살표 3"/>
            <p:cNvSpPr/>
            <p:nvPr/>
          </p:nvSpPr>
          <p:spPr>
            <a:xfrm rot="5400000">
              <a:off x="4211960" y="1592796"/>
              <a:ext cx="576064" cy="1656184"/>
            </a:xfrm>
            <a:prstGeom prst="striped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chemeClr val="accent1">
                    <a:tint val="44500"/>
                    <a:satMod val="160000"/>
                    <a:lumMod val="45000"/>
                  </a:schemeClr>
                </a:gs>
                <a:gs pos="94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3394652" y="626936"/>
              <a:ext cx="2257468" cy="1349564"/>
              <a:chOff x="3563888" y="818538"/>
              <a:chExt cx="2088232" cy="1217888"/>
            </a:xfrm>
          </p:grpSpPr>
          <p:sp>
            <p:nvSpPr>
              <p:cNvPr id="2" name="폭발 2 1"/>
              <p:cNvSpPr/>
              <p:nvPr/>
            </p:nvSpPr>
            <p:spPr>
              <a:xfrm>
                <a:off x="3563888" y="818538"/>
                <a:ext cx="2088232" cy="1217888"/>
              </a:xfrm>
              <a:prstGeom prst="irregularSeal2">
                <a:avLst/>
              </a:prstGeom>
              <a:solidFill>
                <a:srgbClr val="D65E1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39952" y="1196752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b="1" dirty="0" smtClean="0">
                    <a:solidFill>
                      <a:schemeClr val="bg1"/>
                    </a:solidFill>
                  </a:rPr>
                  <a:t>혁신</a:t>
                </a:r>
                <a:endParaRPr lang="ko-KR" alt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Picture 4" descr="F:\시공사진\시공사진\디카사진\괴산 전원주택\600-1\CAM00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01592"/>
            <a:ext cx="2695637" cy="15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-4-</a:t>
            </a:r>
            <a:endParaRPr lang="ko-KR" altLang="en-US" dirty="0"/>
          </a:p>
        </p:txBody>
      </p:sp>
      <p:pic>
        <p:nvPicPr>
          <p:cNvPr id="5125" name="Picture 5" descr="F:\에스로 시스템 플로어\자료사진\제목 없음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90" y="2708920"/>
            <a:ext cx="1828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시공사진\시공사진\디카사진\상계동 주택\CAM006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356" y="4601592"/>
            <a:ext cx="2705899" cy="15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-40-</a:t>
            </a:r>
            <a:endParaRPr lang="ko-KR" altLang="en-US" dirty="0"/>
          </a:p>
        </p:txBody>
      </p:sp>
      <p:pic>
        <p:nvPicPr>
          <p:cNvPr id="1039" name="Picture 15" descr="F:\시공사진\시공사진\디카사진\판교찜질방\600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995" y="3547237"/>
            <a:ext cx="1673299" cy="9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:\시공사진\시공사진\디카사진\아산 찜질방\600\CAM00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120" y="4768978"/>
            <a:ext cx="1654174" cy="103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시공사진\시공사진\디카사진\가평 암병원찜질방\SL70730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056" y="1198390"/>
            <a:ext cx="1638300" cy="9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시공사진\시공사진\디카사진\a습식 찜질방\가평병원찜질방\600\SL707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93978"/>
            <a:ext cx="1654174" cy="9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시공사진\시공사진\디카사진\a습식 찜질방\가평병원찜질방\600\가평요양원-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337" y="1188596"/>
            <a:ext cx="1634423" cy="9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시공사진\시공사진\디카사진\a습식 찜질방\가평병원찜질방\600\SL7072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8425" y="1198391"/>
            <a:ext cx="1672984" cy="9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시공사진\시공사진\디카사진\a습식 찜질방\가평연수원찜질방\600순서정리\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337" y="2348884"/>
            <a:ext cx="1634423" cy="9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시공사진\시공사진\디카사진\a습식 찜질방\가평연수원찜질방\600순서정리\가평연수원-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8110" y="2348883"/>
            <a:ext cx="1673299" cy="9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시공사진\시공사진\디카사진\a습식 찜질방\가평연수원찜질방\600순서정리\가평연수원-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249" y="2328400"/>
            <a:ext cx="1654174" cy="9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시공사진\시공사진\디카사진\a습식 찜질방\가평연수원찜질방\600순서정리\가평연수원-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339" y="4771954"/>
            <a:ext cx="1654174" cy="10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시공사진\시공사진\디카사진\a습식 찜질방\구기동 주택\하위 폴더\CAM0007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336" y="4815300"/>
            <a:ext cx="1634423" cy="9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시공사진\시공사진\디카사진\a습식 찜질방\구기동 주택\하위 폴더\CAM0008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0286"/>
            <a:ext cx="1673299" cy="10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시공사진\시공사진\디카사진\a습식 찜질방\판교찜질방\600\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867" y="3560929"/>
            <a:ext cx="1631893" cy="99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시공사진\시공사진\디카사진\a습식 찜질방\판교찜질방\600\00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8110" y="3547237"/>
            <a:ext cx="1657651" cy="9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시공사진\시공사진\디카사진\a습식 찜질방\판교찜질방\600\SL70746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547237"/>
            <a:ext cx="1654174" cy="9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시공사진\시공사진\디카사진\시흥 스포츠센터\700\CIMG178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339" y="2348858"/>
            <a:ext cx="1625945" cy="103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오른쪽 화살표 38"/>
          <p:cNvSpPr/>
          <p:nvPr/>
        </p:nvSpPr>
        <p:spPr>
          <a:xfrm>
            <a:off x="2623864" y="1592796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오른쪽 화살표 39"/>
          <p:cNvSpPr/>
          <p:nvPr/>
        </p:nvSpPr>
        <p:spPr>
          <a:xfrm>
            <a:off x="2612621" y="2686981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오른쪽 화살표 40"/>
          <p:cNvSpPr/>
          <p:nvPr/>
        </p:nvSpPr>
        <p:spPr>
          <a:xfrm>
            <a:off x="2610812" y="3876407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오른쪽 화살표 41"/>
          <p:cNvSpPr/>
          <p:nvPr/>
        </p:nvSpPr>
        <p:spPr>
          <a:xfrm>
            <a:off x="2609003" y="5130262"/>
            <a:ext cx="146127" cy="360040"/>
          </a:xfrm>
          <a:prstGeom prst="rightArrow">
            <a:avLst/>
          </a:prstGeom>
          <a:solidFill>
            <a:srgbClr val="DDB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22336" y="2118759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병원</a:t>
            </a:r>
            <a:endParaRPr lang="ko-KR" altLang="en-US" sz="900" dirty="0"/>
          </a:p>
        </p:txBody>
      </p:sp>
      <p:sp>
        <p:nvSpPr>
          <p:cNvPr id="44" name="TextBox 43"/>
          <p:cNvSpPr txBox="1"/>
          <p:nvPr/>
        </p:nvSpPr>
        <p:spPr>
          <a:xfrm>
            <a:off x="924867" y="3342184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요양병원</a:t>
            </a:r>
            <a:endParaRPr lang="ko-KR" altLang="en-US" sz="900" dirty="0"/>
          </a:p>
        </p:txBody>
      </p:sp>
      <p:sp>
        <p:nvSpPr>
          <p:cNvPr id="45" name="TextBox 44"/>
          <p:cNvSpPr txBox="1"/>
          <p:nvPr/>
        </p:nvSpPr>
        <p:spPr>
          <a:xfrm>
            <a:off x="924867" y="4559454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일반주택</a:t>
            </a:r>
            <a:endParaRPr lang="ko-KR" altLang="en-US" sz="900" dirty="0"/>
          </a:p>
        </p:txBody>
      </p:sp>
      <p:sp>
        <p:nvSpPr>
          <p:cNvPr id="46" name="TextBox 45"/>
          <p:cNvSpPr txBox="1"/>
          <p:nvPr/>
        </p:nvSpPr>
        <p:spPr>
          <a:xfrm>
            <a:off x="953418" y="5805264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♣ 전원주택</a:t>
            </a:r>
            <a:endParaRPr lang="ko-KR" altLang="en-US" sz="900" dirty="0"/>
          </a:p>
        </p:txBody>
      </p:sp>
      <p:grpSp>
        <p:nvGrpSpPr>
          <p:cNvPr id="73730" name="그룹 1"/>
          <p:cNvGrpSpPr>
            <a:grpSpLocks/>
          </p:cNvGrpSpPr>
          <p:nvPr/>
        </p:nvGrpSpPr>
        <p:grpSpPr bwMode="auto">
          <a:xfrm>
            <a:off x="611560" y="404664"/>
            <a:ext cx="3456384" cy="397744"/>
            <a:chOff x="611561" y="333375"/>
            <a:chExt cx="3672434" cy="398000"/>
          </a:xfrm>
        </p:grpSpPr>
        <p:pic>
          <p:nvPicPr>
            <p:cNvPr id="73751" name="Picture 31" descr="C:\Documents and Settings\Administrator\바탕 화면\공유파일\임시방\홈페이지\타이틀1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333375"/>
              <a:ext cx="3644678" cy="39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82"/>
            <p:cNvSpPr txBox="1">
              <a:spLocks noChangeArrowheads="1"/>
            </p:cNvSpPr>
            <p:nvPr/>
          </p:nvSpPr>
          <p:spPr bwMode="auto">
            <a:xfrm>
              <a:off x="1072708" y="351445"/>
              <a:ext cx="3211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휴먼옛체" pitchFamily="18" charset="-127"/>
                  <a:ea typeface="휴먼옛체" pitchFamily="18" charset="-127"/>
                </a:defRPr>
              </a:lvl9pPr>
            </a:lstStyle>
            <a:p>
              <a:pPr eaLnBrk="1" hangingPunct="1">
                <a:defRPr/>
              </a:pP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습식시공 사례 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찜질방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79474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7211164"/>
              </p:ext>
            </p:extLst>
          </p:nvPr>
        </p:nvGraphicFramePr>
        <p:xfrm>
          <a:off x="683568" y="836712"/>
          <a:ext cx="7920880" cy="5122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4"/>
                <a:gridCol w="1728192"/>
                <a:gridCol w="1368152"/>
                <a:gridCol w="1152128"/>
                <a:gridCol w="3096344"/>
              </a:tblGrid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no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               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  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92033" y="908720"/>
            <a:ext cx="1032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용     도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prstClr val="white"/>
                </a:solidFill>
              </a:rPr>
              <a:t>규</a:t>
            </a:r>
            <a:r>
              <a:rPr lang="ko-KR" altLang="en-US" sz="1400" b="1" dirty="0" smtClean="0">
                <a:solidFill>
                  <a:prstClr val="white"/>
                </a:solidFill>
              </a:rPr>
              <a:t>   격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품  명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5696" y="90871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형   상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25" y="1340768"/>
            <a:ext cx="1171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24" y="2132856"/>
            <a:ext cx="1171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090" y="3729038"/>
            <a:ext cx="12573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187" y="4581128"/>
            <a:ext cx="10096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korea\Pictures\주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779" y="5307388"/>
            <a:ext cx="1114983" cy="5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03848" y="1438547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ko-KR" altLang="en-US" sz="1200" dirty="0" err="1" smtClean="0"/>
              <a:t>건식형</a:t>
            </a:r>
            <a:r>
              <a:rPr lang="ko-KR" altLang="en-US" sz="1200" dirty="0" smtClean="0"/>
              <a:t> 패널</a:t>
            </a:r>
            <a:endParaRPr lang="en-US" altLang="ko-KR" sz="1200" dirty="0" smtClean="0"/>
          </a:p>
          <a:p>
            <a:pPr>
              <a:lnSpc>
                <a:spcPts val="1700"/>
              </a:lnSpc>
            </a:pPr>
            <a:r>
              <a:rPr lang="ko-KR" altLang="en-US" sz="1200" dirty="0" smtClean="0"/>
              <a:t>구돌 바닥재</a:t>
            </a:r>
            <a:endParaRPr lang="ko-KR" alt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085753" y="2230635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건식형</a:t>
            </a:r>
            <a:r>
              <a:rPr lang="ko-KR" altLang="en-US" sz="1200" dirty="0" smtClean="0"/>
              <a:t> 패널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배관</a:t>
            </a:r>
            <a:endParaRPr lang="ko-KR" alt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85753" y="2970331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알루미늄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방열판</a:t>
            </a:r>
            <a:endParaRPr lang="ko-KR" alt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093765" y="3722519"/>
            <a:ext cx="1152128" cy="520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습식형</a:t>
            </a:r>
            <a:r>
              <a:rPr lang="ko-KR" altLang="en-US" sz="1200" dirty="0" smtClean="0"/>
              <a:t> 배관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어셈블리</a:t>
            </a:r>
            <a:endParaRPr lang="ko-KR" alt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093765" y="4483046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사이드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보조재</a:t>
            </a:r>
            <a:endParaRPr lang="ko-KR" alt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119835" y="5292929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주 관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(6Ø)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55976" y="141277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990×990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두께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:15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5976" y="220486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주관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: 6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￠ </a:t>
            </a:r>
          </a:p>
          <a:p>
            <a:pPr algn="ctr" fontAlgn="base"/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분지관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: 3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￠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976" y="292621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990×990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/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두께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</a:t>
            </a:r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0.5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370165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900×1800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900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×2300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900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×2800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55976" y="461123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300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×70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두께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:15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74257" y="5418604"/>
            <a:ext cx="1152128" cy="40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lnSpc>
                <a:spcPts val="1200"/>
              </a:lnSpc>
            </a:pP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10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×10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>
              <a:lnSpc>
                <a:spcPts val="1200"/>
              </a:lnSpc>
            </a:pP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내경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6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∅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26384" y="1340768"/>
            <a:ext cx="293404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500"/>
              </a:lnSpc>
            </a:pP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패널형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 난방 바닥재로 </a:t>
            </a: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배관홈에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 배관을 삽입하여 </a:t>
            </a: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차음및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열손실을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 차단하는 주요 단열자재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6384" y="2117201"/>
            <a:ext cx="2934047" cy="54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3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패널 내 바닥단열재의 홈 속에 삽입하는 온수난방용 사각형 </a:t>
            </a:r>
            <a:r>
              <a:rPr lang="en-US" altLang="ko-KR" sz="12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EPDM </a:t>
            </a:r>
            <a:r>
              <a:rPr lang="ko-KR" altLang="en-US" sz="12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고무배관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26384" y="2924944"/>
            <a:ext cx="2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 err="1">
                <a:latin typeface="+mn-ea"/>
              </a:rPr>
              <a:t>건식형</a:t>
            </a:r>
            <a:r>
              <a:rPr lang="ko-KR" altLang="en-US" sz="1200" dirty="0">
                <a:latin typeface="+mn-ea"/>
              </a:rPr>
              <a:t> 패널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에스로</a:t>
            </a:r>
            <a:r>
              <a:rPr lang="en-US" altLang="ko-KR" sz="1200" dirty="0">
                <a:latin typeface="+mn-ea"/>
              </a:rPr>
              <a:t>-</a:t>
            </a:r>
            <a:r>
              <a:rPr lang="ko-KR" altLang="en-US" sz="1200" dirty="0">
                <a:latin typeface="+mn-ea"/>
              </a:rPr>
              <a:t>구돌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의 보호 및 </a:t>
            </a:r>
            <a:r>
              <a:rPr lang="ko-KR" altLang="en-US" sz="1200" dirty="0" err="1">
                <a:latin typeface="+mn-ea"/>
              </a:rPr>
              <a:t>방열판으로</a:t>
            </a:r>
            <a:r>
              <a:rPr lang="ko-KR" altLang="en-US" sz="1200" dirty="0">
                <a:latin typeface="+mn-ea"/>
              </a:rPr>
              <a:t> 유형에 따라 뚜껑의 형태가 다름</a:t>
            </a:r>
            <a:r>
              <a:rPr lang="en-US" altLang="ko-KR" sz="1200" dirty="0">
                <a:latin typeface="+mn-ea"/>
              </a:rPr>
              <a:t>(3</a:t>
            </a:r>
            <a:r>
              <a:rPr lang="ko-KR" altLang="en-US" sz="1200" dirty="0">
                <a:latin typeface="+mn-ea"/>
              </a:rPr>
              <a:t>종</a:t>
            </a:r>
            <a:r>
              <a:rPr lang="en-US" altLang="ko-KR" sz="1200" dirty="0">
                <a:latin typeface="+mn-ea"/>
              </a:rPr>
              <a:t>)</a:t>
            </a:r>
            <a:endParaRPr lang="ko-KR" altLang="en-US" sz="1200" dirty="0"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95131" y="3690852"/>
            <a:ext cx="303730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500"/>
              </a:lnSpc>
            </a:pPr>
            <a:r>
              <a:rPr lang="ko-KR" altLang="en-US" sz="1100" dirty="0" err="1"/>
              <a:t>누드형</a:t>
            </a:r>
            <a:r>
              <a:rPr lang="ko-KR" altLang="en-US" sz="1100" dirty="0"/>
              <a:t> 카펫으로 조립된 난방 배관 </a:t>
            </a:r>
            <a:r>
              <a:rPr lang="ko-KR" altLang="en-US" sz="1100" dirty="0" smtClean="0"/>
              <a:t>시스템으로 </a:t>
            </a:r>
            <a:r>
              <a:rPr lang="ko-KR" altLang="en-US" sz="1100" dirty="0"/>
              <a:t>난방면적에 맞게 펼쳐서 서로 연결해 나갈 수 있는 </a:t>
            </a:r>
            <a:r>
              <a:rPr lang="ko-KR" altLang="en-US" sz="1100" dirty="0" err="1"/>
              <a:t>습식형</a:t>
            </a:r>
            <a:r>
              <a:rPr lang="ko-KR" altLang="en-US" sz="1100" dirty="0"/>
              <a:t> 미장타입 제품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95130" y="4485020"/>
            <a:ext cx="303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>
                <a:latin typeface="+mn-ea"/>
              </a:rPr>
              <a:t>습식 </a:t>
            </a:r>
            <a:r>
              <a:rPr lang="ko-KR" altLang="en-US" sz="1200" dirty="0" err="1">
                <a:latin typeface="+mn-ea"/>
              </a:rPr>
              <a:t>누드형</a:t>
            </a:r>
            <a:r>
              <a:rPr lang="ko-KR" altLang="en-US" sz="1200" dirty="0">
                <a:latin typeface="+mn-ea"/>
              </a:rPr>
              <a:t> 배관어셈블리의 양쪽에 </a:t>
            </a:r>
            <a:r>
              <a:rPr lang="ko-KR" altLang="en-US" sz="1200" dirty="0" smtClean="0">
                <a:latin typeface="+mn-ea"/>
              </a:rPr>
              <a:t>위치 하여 </a:t>
            </a:r>
            <a:r>
              <a:rPr lang="ko-KR" altLang="en-US" sz="1200" dirty="0">
                <a:latin typeface="+mn-ea"/>
              </a:rPr>
              <a:t>분지호스 </a:t>
            </a:r>
            <a:r>
              <a:rPr lang="en-US" altLang="ko-KR" sz="1200" dirty="0">
                <a:latin typeface="+mn-ea"/>
              </a:rPr>
              <a:t>(3Φ)</a:t>
            </a:r>
            <a:r>
              <a:rPr lang="ko-KR" altLang="en-US" sz="1200" dirty="0">
                <a:latin typeface="+mn-ea"/>
              </a:rPr>
              <a:t>의 곡선 및 주관호스 </a:t>
            </a:r>
            <a:r>
              <a:rPr lang="en-US" altLang="ko-KR" sz="1200" dirty="0">
                <a:latin typeface="+mn-ea"/>
              </a:rPr>
              <a:t>(6Φ)</a:t>
            </a:r>
            <a:r>
              <a:rPr lang="ko-KR" altLang="en-US" sz="1200" dirty="0">
                <a:latin typeface="+mn-ea"/>
              </a:rPr>
              <a:t>의 연결을 용이하게 함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95130" y="5233938"/>
            <a:ext cx="31093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400"/>
              </a:lnSpc>
            </a:pP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열전도가 뛰어난 주관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(6Φ)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으로 </a:t>
            </a:r>
            <a:r>
              <a:rPr lang="ko-KR" altLang="en-US" sz="1200" kern="100" dirty="0" err="1" smtClean="0">
                <a:solidFill>
                  <a:srgbClr val="000000"/>
                </a:solidFill>
                <a:latin typeface="+mn-ea"/>
              </a:rPr>
              <a:t>분지관</a:t>
            </a:r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∅</a:t>
            </a:r>
            <a:r>
              <a:rPr lang="en-US" altLang="ko-KR" sz="1200" kern="0" dirty="0" smtClean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200" kern="0" dirty="0" smtClean="0">
                <a:solidFill>
                  <a:srgbClr val="000000"/>
                </a:solidFill>
                <a:latin typeface="+mn-ea"/>
              </a:rPr>
              <a:t>과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 수직으로 연결되어 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물의 순환을 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원활히 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하도록 함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Picture 31" descr="C:\Documents and Settings\Administrator\바탕 화면\공유파일\임시방\홈페이지\타이틀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333375"/>
            <a:ext cx="3346450" cy="3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82"/>
          <p:cNvSpPr txBox="1">
            <a:spLocks noChangeArrowheads="1"/>
          </p:cNvSpPr>
          <p:nvPr/>
        </p:nvSpPr>
        <p:spPr bwMode="auto">
          <a:xfrm>
            <a:off x="928688" y="332656"/>
            <a:ext cx="225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>
              <a:defRPr/>
            </a:pPr>
            <a:r>
              <a:rPr lang="ko-KR" altLang="en-US" b="1" dirty="0" smtClean="0">
                <a:solidFill>
                  <a:schemeClr val="bg1"/>
                </a:solidFill>
                <a:latin typeface="+mn-ea"/>
                <a:ea typeface="+mn-ea"/>
              </a:rPr>
              <a:t> 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+mn-ea"/>
                <a:ea typeface="+mn-ea"/>
              </a:rPr>
              <a:t>에스로</a:t>
            </a:r>
            <a:r>
              <a:rPr lang="ko-KR" altLang="en-US" sz="1600" b="1" dirty="0" smtClean="0">
                <a:solidFill>
                  <a:schemeClr val="bg1"/>
                </a:solidFill>
                <a:latin typeface="+mn-ea"/>
                <a:ea typeface="+mn-ea"/>
              </a:rPr>
              <a:t> 자재 </a:t>
            </a:r>
            <a:r>
              <a:rPr lang="en-US" altLang="ko-KR" sz="1600" b="1" dirty="0" smtClean="0">
                <a:solidFill>
                  <a:schemeClr val="bg1"/>
                </a:solidFill>
                <a:latin typeface="+mn-ea"/>
                <a:ea typeface="+mn-ea"/>
              </a:rPr>
              <a:t>LIST</a:t>
            </a:r>
            <a:endParaRPr lang="ko-KR" altLang="en-US" sz="1200" dirty="0">
              <a:solidFill>
                <a:schemeClr val="bg1"/>
              </a:solidFill>
              <a:latin typeface="HY울릉도B" panose="02030600000101010101" pitchFamily="18" charset="-127"/>
              <a:ea typeface="HY울릉도B" panose="02030600000101010101" pitchFamily="18" charset="-127"/>
            </a:endParaRPr>
          </a:p>
        </p:txBody>
      </p:sp>
      <p:sp>
        <p:nvSpPr>
          <p:cNvPr id="3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-41-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77582" y="528935"/>
            <a:ext cx="1354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건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습식용 자재</a:t>
            </a:r>
            <a:endParaRPr lang="ko-KR" altLang="en-US" sz="1400" dirty="0"/>
          </a:p>
        </p:txBody>
      </p:sp>
      <p:pic>
        <p:nvPicPr>
          <p:cNvPr id="6146" name="Picture 2" descr="G:\제품 이미지\CAM00976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907536"/>
            <a:ext cx="1415732" cy="6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22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096189"/>
              </p:ext>
            </p:extLst>
          </p:nvPr>
        </p:nvGraphicFramePr>
        <p:xfrm>
          <a:off x="683568" y="836712"/>
          <a:ext cx="7920880" cy="5122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4"/>
                <a:gridCol w="1728192"/>
                <a:gridCol w="1440160"/>
                <a:gridCol w="1080120"/>
                <a:gridCol w="3096344"/>
              </a:tblGrid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no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               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7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11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12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92033" y="908720"/>
            <a:ext cx="1032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용     도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6016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prstClr val="white"/>
                </a:solidFill>
              </a:rPr>
              <a:t>규</a:t>
            </a:r>
            <a:r>
              <a:rPr lang="ko-KR" altLang="en-US" sz="1400" b="1" dirty="0" smtClean="0">
                <a:solidFill>
                  <a:prstClr val="white"/>
                </a:solidFill>
              </a:rPr>
              <a:t>   격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품  명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5696" y="90871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형   상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3266" y="2204864"/>
            <a:ext cx="10858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457" y="2852936"/>
            <a:ext cx="1171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403" y="3717032"/>
            <a:ext cx="1171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9466" y="4509120"/>
            <a:ext cx="981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457" y="5201144"/>
            <a:ext cx="1210621" cy="74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korea\Pictures\본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657" y="1326713"/>
            <a:ext cx="1389068" cy="6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43275" y="1409805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본관보온호스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(7.5Ø)</a:t>
            </a:r>
            <a:endParaRPr lang="ko-KR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131840" y="2204864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smtClean="0"/>
              <a:t>분지호스</a:t>
            </a:r>
            <a:endParaRPr lang="en-US" altLang="ko-KR" sz="12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(3Ø)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214911" y="3071282"/>
            <a:ext cx="115212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T </a:t>
            </a:r>
            <a:r>
              <a:rPr lang="ko-KR" altLang="en-US" sz="1200" dirty="0" err="1" smtClean="0"/>
              <a:t>형연결재</a:t>
            </a:r>
            <a:endParaRPr lang="ko-KR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214911" y="3802196"/>
            <a:ext cx="115212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ㅡ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형연결재</a:t>
            </a:r>
            <a:endParaRPr lang="ko-KR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143275" y="4644461"/>
            <a:ext cx="115212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막</a:t>
            </a:r>
            <a:r>
              <a:rPr lang="ko-KR" altLang="en-US" sz="1200" dirty="0" err="1"/>
              <a:t>음</a:t>
            </a:r>
            <a:r>
              <a:rPr lang="ko-KR" altLang="en-US" sz="1200" dirty="0" err="1" smtClean="0"/>
              <a:t>재</a:t>
            </a:r>
            <a:endParaRPr lang="ko-KR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161184" y="5420041"/>
            <a:ext cx="115212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200" dirty="0" err="1" smtClean="0"/>
              <a:t>이경연결재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374257" y="147017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12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×15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내경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:7.5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∅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4257" y="2190394"/>
            <a:ext cx="1152128" cy="40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lnSpc>
                <a:spcPts val="1200"/>
              </a:lnSpc>
            </a:pP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10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×6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㎜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>
              <a:lnSpc>
                <a:spcPts val="1200"/>
              </a:lnSpc>
            </a:pPr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내경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:3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∅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74257" y="292494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T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형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: 636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/>
            <a:r>
              <a:rPr lang="en-US" altLang="ko-KR" sz="1200" kern="0" dirty="0" smtClean="0">
                <a:solidFill>
                  <a:srgbClr val="000000"/>
                </a:solidFill>
                <a:latin typeface="+mn-ea"/>
              </a:rPr>
              <a:t>      666 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      868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5976" y="372724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sz="1200" kern="100" dirty="0" err="1">
                <a:solidFill>
                  <a:srgbClr val="000000"/>
                </a:solidFill>
                <a:latin typeface="+mn-ea"/>
              </a:rPr>
              <a:t>ㅡ형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 </a:t>
            </a:r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88</a:t>
            </a:r>
          </a:p>
          <a:p>
            <a:pPr algn="ctr" fontAlgn="base" latinLnBrk="0"/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      66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       33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74257" y="444381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7.5Φ</a:t>
            </a:r>
            <a:r>
              <a:rPr lang="ko-KR" altLang="en-US" sz="1200" kern="100" dirty="0">
                <a:solidFill>
                  <a:srgbClr val="000000"/>
                </a:solidFill>
                <a:latin typeface="+mn-ea"/>
              </a:rPr>
              <a:t>막음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:08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 6Φ 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막음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:06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ctr" fontAlgn="base" latinLnBrk="0"/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 3Φ </a:t>
            </a:r>
            <a:r>
              <a:rPr lang="ko-KR" altLang="en-US" sz="1200" kern="100" dirty="0" smtClean="0">
                <a:solidFill>
                  <a:srgbClr val="000000"/>
                </a:solidFill>
                <a:latin typeface="+mn-ea"/>
              </a:rPr>
              <a:t>막음</a:t>
            </a:r>
            <a:r>
              <a:rPr lang="en-US" altLang="ko-KR" sz="1200" kern="100" dirty="0">
                <a:solidFill>
                  <a:srgbClr val="000000"/>
                </a:solidFill>
                <a:latin typeface="+mn-ea"/>
              </a:rPr>
              <a:t>:03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4257" y="5381727"/>
            <a:ext cx="1152128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lnSpc>
                <a:spcPct val="160000"/>
              </a:lnSpc>
            </a:pPr>
            <a:r>
              <a:rPr lang="el-GR" altLang="ko-KR" sz="1200" kern="100" dirty="0" smtClean="0">
                <a:solidFill>
                  <a:srgbClr val="000000"/>
                </a:solidFill>
                <a:latin typeface="+mn-ea"/>
              </a:rPr>
              <a:t>12Φ-</a:t>
            </a:r>
            <a:r>
              <a:rPr lang="en-US" altLang="ko-KR" sz="1200" kern="100" dirty="0" smtClean="0">
                <a:solidFill>
                  <a:srgbClr val="000000"/>
                </a:solidFill>
                <a:latin typeface="+mn-ea"/>
              </a:rPr>
              <a:t>8</a:t>
            </a:r>
            <a:r>
              <a:rPr lang="el-GR" altLang="ko-KR" sz="1200" kern="100" dirty="0" smtClean="0">
                <a:solidFill>
                  <a:srgbClr val="000000"/>
                </a:solidFill>
                <a:latin typeface="+mn-ea"/>
              </a:rPr>
              <a:t>Φ</a:t>
            </a:r>
            <a:endParaRPr lang="el-GR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5130" y="1346823"/>
            <a:ext cx="2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>
                <a:latin typeface="+mn-ea"/>
              </a:rPr>
              <a:t>주관호스에 보온단열재가 부착</a:t>
            </a:r>
            <a:r>
              <a:rPr lang="en-US" altLang="ko-KR" sz="1200" dirty="0">
                <a:latin typeface="+mn-ea"/>
              </a:rPr>
              <a:t>(15</a:t>
            </a:r>
            <a:r>
              <a:rPr lang="ko-KR" altLang="en-US" sz="1200" dirty="0">
                <a:latin typeface="+mn-ea"/>
              </a:rPr>
              <a:t>㎜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되어 열 손실을 </a:t>
            </a:r>
            <a:r>
              <a:rPr lang="ko-KR" altLang="en-US" sz="1200" dirty="0">
                <a:latin typeface="+mn-ea"/>
              </a:rPr>
              <a:t>줄이고 마감시공이 용이하게 하도록 함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95130" y="2107310"/>
            <a:ext cx="303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/>
              <a:t>습식 배관</a:t>
            </a:r>
            <a:r>
              <a:rPr lang="en-US" altLang="ko-KR" sz="1200" dirty="0"/>
              <a:t>,</a:t>
            </a:r>
            <a:r>
              <a:rPr lang="ko-KR" altLang="en-US" sz="1200" dirty="0"/>
              <a:t>건식패널 바닥재의 사각 홈 속에 삽입되어 바닥난방의 열원을 </a:t>
            </a:r>
            <a:r>
              <a:rPr lang="ko-KR" altLang="en-US" sz="1200" dirty="0" smtClean="0"/>
              <a:t>공급하는 핵심 배관 </a:t>
            </a:r>
            <a:r>
              <a:rPr lang="ko-KR" altLang="en-US" sz="1200" dirty="0"/>
              <a:t>호스</a:t>
            </a:r>
            <a:r>
              <a:rPr lang="en-US" altLang="ko-KR" sz="1200" dirty="0"/>
              <a:t>(3Φ) </a:t>
            </a:r>
            <a:r>
              <a:rPr lang="ko-KR" altLang="en-US" sz="1200" dirty="0"/>
              <a:t>임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9688" y="2891944"/>
            <a:ext cx="308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1200" dirty="0"/>
              <a:t>주관</a:t>
            </a:r>
            <a:r>
              <a:rPr lang="en-US" altLang="ko-KR" sz="1200" dirty="0"/>
              <a:t>(6Φ)</a:t>
            </a:r>
            <a:r>
              <a:rPr lang="ko-KR" altLang="en-US" sz="1200" dirty="0"/>
              <a:t>과 분지호스</a:t>
            </a:r>
            <a:r>
              <a:rPr lang="en-US" altLang="ko-KR" sz="1200" dirty="0"/>
              <a:t>(3Φ) </a:t>
            </a:r>
            <a:r>
              <a:rPr lang="ko-KR" altLang="en-US" sz="1200" dirty="0"/>
              <a:t>또는 주관</a:t>
            </a:r>
            <a:r>
              <a:rPr lang="en-US" altLang="ko-KR" sz="1200" dirty="0"/>
              <a:t>(6Φ)</a:t>
            </a:r>
            <a:r>
              <a:rPr lang="ko-KR" altLang="en-US" sz="1200" dirty="0"/>
              <a:t>과 주관의 연결을 용이하게 하는 연결자재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99695" y="3759423"/>
            <a:ext cx="2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/>
              <a:t>본관</a:t>
            </a:r>
            <a:r>
              <a:rPr lang="en-US" altLang="ko-KR" sz="1200" dirty="0"/>
              <a:t>(8Φ),</a:t>
            </a:r>
            <a:r>
              <a:rPr lang="ko-KR" altLang="en-US" sz="1200" dirty="0"/>
              <a:t>주관</a:t>
            </a:r>
            <a:r>
              <a:rPr lang="en-US" altLang="ko-KR" sz="1200" dirty="0"/>
              <a:t>(6Φ) </a:t>
            </a:r>
            <a:r>
              <a:rPr lang="ko-KR" altLang="en-US" sz="1200" dirty="0"/>
              <a:t>및 분지호스</a:t>
            </a:r>
            <a:r>
              <a:rPr lang="en-US" altLang="ko-KR" sz="1200" dirty="0"/>
              <a:t>(3Φ) </a:t>
            </a:r>
            <a:r>
              <a:rPr lang="ko-KR" altLang="en-US" sz="1200" dirty="0"/>
              <a:t>끼리 서로 연결을 용이하게 </a:t>
            </a:r>
            <a:r>
              <a:rPr lang="ko-KR" altLang="en-US" sz="1200" dirty="0" smtClean="0"/>
              <a:t>하는 연결자재</a:t>
            </a:r>
            <a:endParaRPr lang="ko-KR" alt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495129" y="4551511"/>
            <a:ext cx="303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/>
              <a:t>본관</a:t>
            </a:r>
            <a:r>
              <a:rPr lang="en-US" altLang="ko-KR" sz="1200" dirty="0"/>
              <a:t>(8Φ),</a:t>
            </a:r>
            <a:r>
              <a:rPr lang="ko-KR" altLang="en-US" sz="1200" dirty="0"/>
              <a:t>주관</a:t>
            </a:r>
            <a:r>
              <a:rPr lang="en-US" altLang="ko-KR" sz="1200" dirty="0"/>
              <a:t>(6Φ) </a:t>
            </a:r>
            <a:r>
              <a:rPr lang="ko-KR" altLang="en-US" sz="1200" dirty="0"/>
              <a:t>및 분지호스</a:t>
            </a:r>
            <a:r>
              <a:rPr lang="en-US" altLang="ko-KR" sz="1200" dirty="0"/>
              <a:t>(3Φ)</a:t>
            </a:r>
            <a:r>
              <a:rPr lang="ko-KR" altLang="en-US" sz="1200" dirty="0"/>
              <a:t>내 물의 흐름을 막는 자재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95129" y="5324627"/>
            <a:ext cx="2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/>
              <a:t>분배기 및 </a:t>
            </a:r>
            <a:r>
              <a:rPr lang="en-US" altLang="ko-KR" sz="1200" dirty="0"/>
              <a:t>PB</a:t>
            </a:r>
            <a:r>
              <a:rPr lang="ko-KR" altLang="en-US" sz="1200" dirty="0"/>
              <a:t>관 소켓에 끼워서 본관 또는 주관호스를 연결할 수 있는 연결자재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-42-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8574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7298796"/>
              </p:ext>
            </p:extLst>
          </p:nvPr>
        </p:nvGraphicFramePr>
        <p:xfrm>
          <a:off x="683568" y="836712"/>
          <a:ext cx="7920880" cy="5122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4"/>
                <a:gridCol w="1728192"/>
                <a:gridCol w="1440160"/>
                <a:gridCol w="1080120"/>
                <a:gridCol w="3096344"/>
              </a:tblGrid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no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                          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80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dirty="0" smtClean="0"/>
                        <a:t>  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92033" y="908720"/>
            <a:ext cx="1032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용     도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prstClr val="white"/>
                </a:solidFill>
              </a:rPr>
              <a:t>규</a:t>
            </a:r>
            <a:r>
              <a:rPr lang="ko-KR" altLang="en-US" sz="1400" b="1" dirty="0" smtClean="0">
                <a:solidFill>
                  <a:prstClr val="white"/>
                </a:solidFill>
              </a:rPr>
              <a:t>   격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90872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품  명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5696" y="90871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prstClr val="white"/>
                </a:solidFill>
              </a:rPr>
              <a:t>형   상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42531" y="1470317"/>
            <a:ext cx="115212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400" dirty="0" err="1" smtClean="0"/>
              <a:t>파티컬</a:t>
            </a:r>
            <a:r>
              <a:rPr lang="ko-KR" altLang="en-US" sz="1400" dirty="0" smtClean="0"/>
              <a:t> 보드</a:t>
            </a:r>
            <a:endParaRPr lang="ko-KR" alt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541156" y="5268176"/>
            <a:ext cx="2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200" dirty="0" err="1" smtClean="0"/>
              <a:t>에스로</a:t>
            </a:r>
            <a:r>
              <a:rPr lang="ko-KR" altLang="en-US" sz="1200" dirty="0" smtClean="0"/>
              <a:t> 마루 바닥재</a:t>
            </a:r>
            <a:r>
              <a:rPr lang="en-US" altLang="ko-KR" sz="1200" dirty="0" smtClean="0"/>
              <a:t>(</a:t>
            </a:r>
            <a:r>
              <a:rPr lang="ko-KR" altLang="en-US" sz="1200" dirty="0" err="1" smtClean="0"/>
              <a:t>파티컬보드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설치 후</a:t>
            </a:r>
            <a:endParaRPr lang="en-US" altLang="ko-KR" sz="1200" dirty="0" smtClean="0"/>
          </a:p>
          <a:p>
            <a:pPr fontAlgn="base" latinLnBrk="0"/>
            <a:r>
              <a:rPr lang="ko-KR" altLang="en-US" sz="1200" dirty="0" smtClean="0"/>
              <a:t>지지볼트 고정을 위해 사용하며 </a:t>
            </a:r>
            <a:r>
              <a:rPr lang="ko-KR" altLang="en-US" sz="1200" dirty="0" err="1" smtClean="0"/>
              <a:t>공기중</a:t>
            </a:r>
            <a:r>
              <a:rPr lang="ko-KR" altLang="en-US" sz="1200" dirty="0" smtClean="0"/>
              <a:t> 수분을 흡수하여 경화하는 발포접착제</a:t>
            </a:r>
            <a:endParaRPr lang="ko-KR" altLang="en-US" sz="1200" dirty="0"/>
          </a:p>
        </p:txBody>
      </p:sp>
      <p:sp>
        <p:nvSpPr>
          <p:cNvPr id="41" name="직사각형 40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-43-</a:t>
            </a:r>
            <a:endParaRPr lang="ko-KR" altLang="en-US" dirty="0"/>
          </a:p>
        </p:txBody>
      </p:sp>
      <p:pic>
        <p:nvPicPr>
          <p:cNvPr id="1028" name="Picture 4" descr="F:\에스로 시스템 플로어\지지각-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817" y="4445855"/>
            <a:ext cx="1202145" cy="6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에스로 시스템 플로어\지지각-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19799"/>
            <a:ext cx="1162306" cy="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에스로 시스템 플로어\지지각보강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817" y="2213186"/>
            <a:ext cx="1234315" cy="5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에스로 시스템 플로어\지지각(보강용)S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64464"/>
            <a:ext cx="1186239" cy="65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에스로 시스템 플로어\그림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349" y="5266746"/>
            <a:ext cx="472395" cy="62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42903" y="2166300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400" dirty="0" err="1" smtClean="0"/>
              <a:t>지지각</a:t>
            </a:r>
            <a:endParaRPr lang="en-US" altLang="ko-KR" sz="14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차음용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SA)</a:t>
            </a:r>
            <a:endParaRPr lang="ko-KR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142903" y="2919799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400" dirty="0" err="1" smtClean="0"/>
              <a:t>지지각</a:t>
            </a:r>
            <a:endParaRPr lang="en-US" altLang="ko-KR" sz="14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보강용 </a:t>
            </a:r>
            <a:r>
              <a:rPr lang="en-US" altLang="ko-KR" sz="1400" dirty="0" smtClean="0"/>
              <a:t>SA)</a:t>
            </a:r>
            <a:endParaRPr lang="ko-KR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142531" y="3710863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400" dirty="0" err="1" smtClean="0"/>
              <a:t>지지각</a:t>
            </a:r>
            <a:endParaRPr lang="en-US" altLang="ko-KR" sz="14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차음용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SB)</a:t>
            </a:r>
            <a:endParaRPr lang="ko-KR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143275" y="4486339"/>
            <a:ext cx="11521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ko-KR" altLang="en-US" sz="1400" dirty="0" err="1" smtClean="0"/>
              <a:t>지지각</a:t>
            </a:r>
            <a:endParaRPr lang="en-US" altLang="ko-KR" sz="1400" dirty="0" smtClean="0"/>
          </a:p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보강용 </a:t>
            </a:r>
            <a:r>
              <a:rPr lang="en-US" altLang="ko-KR" sz="1400" dirty="0" smtClean="0"/>
              <a:t>SB)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142530" y="5425854"/>
            <a:ext cx="1152873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400" dirty="0" smtClean="0"/>
              <a:t>SRO</a:t>
            </a:r>
            <a:r>
              <a:rPr lang="ko-KR" altLang="en-US" sz="1400" dirty="0" smtClean="0"/>
              <a:t> 접착제</a:t>
            </a:r>
            <a:endParaRPr lang="ko-KR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463988" y="1470317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dirty="0" smtClean="0"/>
              <a:t>400*1220*20</a:t>
            </a:r>
            <a:endParaRPr lang="ko-KR" alt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463988" y="2166300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88*88*20</a:t>
            </a:r>
            <a:endParaRPr lang="ko-KR" alt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355976" y="2499523"/>
            <a:ext cx="1224136" cy="29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dirty="0" smtClean="0"/>
              <a:t>45,60,100,150</a:t>
            </a:r>
            <a:r>
              <a:rPr lang="ko-KR" altLang="en-US" sz="1100" dirty="0"/>
              <a:t>㎜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55976" y="3225692"/>
            <a:ext cx="1224136" cy="29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dirty="0" smtClean="0"/>
              <a:t>45,60,100,150</a:t>
            </a:r>
            <a:r>
              <a:rPr lang="ko-KR" altLang="en-US" sz="1100" dirty="0"/>
              <a:t>㎜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55976" y="4017886"/>
            <a:ext cx="1224136" cy="29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dirty="0" smtClean="0"/>
              <a:t>45,60,100,150</a:t>
            </a:r>
            <a:r>
              <a:rPr lang="ko-KR" altLang="en-US" sz="1100" dirty="0"/>
              <a:t>㎜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55976" y="4820672"/>
            <a:ext cx="1224136" cy="29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dirty="0" smtClean="0"/>
              <a:t>45,60,100,150</a:t>
            </a:r>
            <a:r>
              <a:rPr lang="ko-KR" altLang="en-US" sz="1100" dirty="0"/>
              <a:t>㎜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19688" y="1350813"/>
            <a:ext cx="3037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100" dirty="0" err="1" smtClean="0">
                <a:latin typeface="+mn-ea"/>
              </a:rPr>
              <a:t>에스로</a:t>
            </a:r>
            <a:r>
              <a:rPr lang="ko-KR" altLang="en-US" sz="1100" dirty="0" smtClean="0">
                <a:latin typeface="+mn-ea"/>
              </a:rPr>
              <a:t> 마루난방 설치를 위한 핵심 마루 바닥재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9688" y="2166300"/>
            <a:ext cx="3037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100" dirty="0" err="1" smtClean="0">
                <a:latin typeface="+mn-ea"/>
              </a:rPr>
              <a:t>파티컬</a:t>
            </a:r>
            <a:r>
              <a:rPr lang="ko-KR" altLang="en-US" sz="1100" dirty="0" smtClean="0">
                <a:latin typeface="+mn-ea"/>
              </a:rPr>
              <a:t> 보드를 지지하는 받침대로 지지볼트에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ko-KR" altLang="en-US" sz="1100" dirty="0" err="1" smtClean="0">
                <a:latin typeface="+mn-ea"/>
              </a:rPr>
              <a:t>차음용</a:t>
            </a:r>
            <a:r>
              <a:rPr lang="ko-KR" altLang="en-US" sz="1100" dirty="0" smtClean="0">
                <a:latin typeface="+mn-ea"/>
              </a:rPr>
              <a:t> 고무판 사용하여 소음 </a:t>
            </a:r>
            <a:r>
              <a:rPr lang="ko-KR" altLang="en-US" sz="1100" dirty="0" err="1" smtClean="0">
                <a:latin typeface="+mn-ea"/>
              </a:rPr>
              <a:t>보행감이</a:t>
            </a:r>
            <a:r>
              <a:rPr lang="ko-KR" altLang="en-US" sz="1100" dirty="0" smtClean="0">
                <a:latin typeface="+mn-ea"/>
              </a:rPr>
              <a:t> 좋음</a:t>
            </a:r>
            <a:r>
              <a:rPr lang="en-US" altLang="ko-KR" sz="1100" dirty="0" smtClean="0">
                <a:latin typeface="+mn-ea"/>
              </a:rPr>
              <a:t> </a:t>
            </a:r>
          </a:p>
          <a:p>
            <a:pPr fontAlgn="base" latinLnBrk="0"/>
            <a:r>
              <a:rPr lang="ko-KR" altLang="en-US" sz="1100" dirty="0" smtClean="0">
                <a:latin typeface="+mn-ea"/>
              </a:rPr>
              <a:t>공동주택 및 </a:t>
            </a:r>
            <a:r>
              <a:rPr lang="ko-KR" altLang="en-US" sz="1100" dirty="0" err="1" smtClean="0">
                <a:latin typeface="+mn-ea"/>
              </a:rPr>
              <a:t>체육시설등</a:t>
            </a:r>
            <a:r>
              <a:rPr lang="ko-KR" altLang="en-US" sz="1100" dirty="0" smtClean="0">
                <a:latin typeface="+mn-ea"/>
              </a:rPr>
              <a:t> 사용  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29013" y="2892469"/>
            <a:ext cx="3037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100" dirty="0" err="1" smtClean="0">
                <a:latin typeface="+mn-ea"/>
              </a:rPr>
              <a:t>파티컬</a:t>
            </a:r>
            <a:r>
              <a:rPr lang="ko-KR" altLang="en-US" sz="1100" dirty="0" smtClean="0">
                <a:latin typeface="+mn-ea"/>
              </a:rPr>
              <a:t> 보드를 지지하는 받침대로 지지볼트에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ko-KR" altLang="en-US" sz="1100" dirty="0" smtClean="0">
                <a:latin typeface="+mn-ea"/>
              </a:rPr>
              <a:t>보강용 고무판을 사용하여</a:t>
            </a:r>
            <a:r>
              <a:rPr lang="en-US" altLang="ko-KR" sz="1100" dirty="0" smtClean="0">
                <a:latin typeface="+mn-ea"/>
              </a:rPr>
              <a:t> </a:t>
            </a:r>
            <a:r>
              <a:rPr lang="ko-KR" altLang="en-US" sz="1100" dirty="0" smtClean="0">
                <a:latin typeface="+mn-ea"/>
              </a:rPr>
              <a:t>울렁거림이 덜함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ko-KR" altLang="en-US" sz="1100" dirty="0" smtClean="0">
                <a:latin typeface="+mn-ea"/>
              </a:rPr>
              <a:t>단독주택 및 상업용 </a:t>
            </a:r>
            <a:r>
              <a:rPr lang="ko-KR" altLang="en-US" sz="1100" dirty="0" err="1" smtClean="0">
                <a:latin typeface="+mn-ea"/>
              </a:rPr>
              <a:t>시설등</a:t>
            </a:r>
            <a:r>
              <a:rPr lang="ko-KR" altLang="en-US" sz="1100" dirty="0" smtClean="0">
                <a:latin typeface="+mn-ea"/>
              </a:rPr>
              <a:t> 사용  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29013" y="3645024"/>
            <a:ext cx="303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100" dirty="0" err="1" smtClean="0">
                <a:latin typeface="+mn-ea"/>
              </a:rPr>
              <a:t>파티컬</a:t>
            </a:r>
            <a:r>
              <a:rPr lang="ko-KR" altLang="en-US" sz="1100" dirty="0" smtClean="0">
                <a:latin typeface="+mn-ea"/>
              </a:rPr>
              <a:t> 보드를 지지하는 받침대로 지지볼트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en-US" altLang="ko-KR" sz="1100" dirty="0" smtClean="0">
                <a:latin typeface="+mn-ea"/>
              </a:rPr>
              <a:t>(</a:t>
            </a:r>
            <a:r>
              <a:rPr lang="ko-KR" altLang="en-US" sz="1100" dirty="0" smtClean="0">
                <a:latin typeface="+mn-ea"/>
              </a:rPr>
              <a:t>이중돌출</a:t>
            </a:r>
            <a:r>
              <a:rPr lang="en-US" altLang="ko-KR" sz="1100" dirty="0" smtClean="0">
                <a:latin typeface="+mn-ea"/>
              </a:rPr>
              <a:t>)</a:t>
            </a:r>
            <a:r>
              <a:rPr lang="ko-KR" altLang="en-US" sz="1100" dirty="0" smtClean="0">
                <a:latin typeface="+mn-ea"/>
              </a:rPr>
              <a:t>에 </a:t>
            </a:r>
            <a:r>
              <a:rPr lang="ko-KR" altLang="en-US" sz="1100" dirty="0" err="1" smtClean="0">
                <a:latin typeface="+mn-ea"/>
              </a:rPr>
              <a:t>차음용</a:t>
            </a:r>
            <a:r>
              <a:rPr lang="ko-KR" altLang="en-US" sz="1100" dirty="0" smtClean="0">
                <a:latin typeface="+mn-ea"/>
              </a:rPr>
              <a:t> 고무판 사용하여 소음 </a:t>
            </a:r>
            <a:r>
              <a:rPr lang="ko-KR" altLang="en-US" sz="1100" dirty="0" err="1" smtClean="0">
                <a:latin typeface="+mn-ea"/>
              </a:rPr>
              <a:t>보행감이</a:t>
            </a:r>
            <a:r>
              <a:rPr lang="ko-KR" altLang="en-US" sz="1100" dirty="0" smtClean="0">
                <a:latin typeface="+mn-ea"/>
              </a:rPr>
              <a:t> 좋음</a:t>
            </a:r>
            <a:r>
              <a:rPr lang="en-US" altLang="ko-KR" sz="1100" dirty="0" smtClean="0">
                <a:latin typeface="+mn-ea"/>
              </a:rPr>
              <a:t> </a:t>
            </a:r>
          </a:p>
          <a:p>
            <a:pPr fontAlgn="base" latinLnBrk="0"/>
            <a:r>
              <a:rPr lang="ko-KR" altLang="en-US" sz="1100" dirty="0" smtClean="0">
                <a:latin typeface="+mn-ea"/>
              </a:rPr>
              <a:t>공동주택 및 </a:t>
            </a:r>
            <a:r>
              <a:rPr lang="ko-KR" altLang="en-US" sz="1100" dirty="0" err="1" smtClean="0">
                <a:latin typeface="+mn-ea"/>
              </a:rPr>
              <a:t>체육시설등</a:t>
            </a:r>
            <a:r>
              <a:rPr lang="ko-KR" altLang="en-US" sz="1100" dirty="0" smtClean="0">
                <a:latin typeface="+mn-ea"/>
              </a:rPr>
              <a:t> 사용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9013" y="4413069"/>
            <a:ext cx="3037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100" dirty="0" err="1" smtClean="0">
                <a:latin typeface="+mn-ea"/>
              </a:rPr>
              <a:t>파티컬</a:t>
            </a:r>
            <a:r>
              <a:rPr lang="ko-KR" altLang="en-US" sz="1100" dirty="0" smtClean="0">
                <a:latin typeface="+mn-ea"/>
              </a:rPr>
              <a:t> 보드를 지지하는 받침대로 지지볼트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en-US" altLang="ko-KR" sz="1100" dirty="0" smtClean="0">
                <a:latin typeface="+mn-ea"/>
              </a:rPr>
              <a:t>(</a:t>
            </a:r>
            <a:r>
              <a:rPr lang="ko-KR" altLang="en-US" sz="1100" dirty="0" smtClean="0">
                <a:latin typeface="+mn-ea"/>
              </a:rPr>
              <a:t>이중돌출</a:t>
            </a:r>
            <a:r>
              <a:rPr lang="en-US" altLang="ko-KR" sz="1100" dirty="0" smtClean="0">
                <a:latin typeface="+mn-ea"/>
              </a:rPr>
              <a:t>)</a:t>
            </a:r>
            <a:r>
              <a:rPr lang="ko-KR" altLang="en-US" sz="1100" dirty="0" smtClean="0">
                <a:latin typeface="+mn-ea"/>
              </a:rPr>
              <a:t>에 보강용 고무판을 사용하여 울렁거림이 덜함 </a:t>
            </a:r>
            <a:endParaRPr lang="en-US" altLang="ko-KR" sz="1100" dirty="0" smtClean="0">
              <a:latin typeface="+mn-ea"/>
            </a:endParaRPr>
          </a:p>
          <a:p>
            <a:pPr fontAlgn="base" latinLnBrk="0"/>
            <a:r>
              <a:rPr lang="ko-KR" altLang="en-US" sz="1100" dirty="0" smtClean="0">
                <a:latin typeface="+mn-ea"/>
              </a:rPr>
              <a:t>공동주택 및 </a:t>
            </a:r>
            <a:r>
              <a:rPr lang="ko-KR" altLang="en-US" sz="1100" dirty="0" err="1" smtClean="0">
                <a:latin typeface="+mn-ea"/>
              </a:rPr>
              <a:t>체육시설등</a:t>
            </a:r>
            <a:r>
              <a:rPr lang="ko-KR" altLang="en-US" sz="1100" dirty="0" smtClean="0">
                <a:latin typeface="+mn-ea"/>
              </a:rPr>
              <a:t> 사용</a:t>
            </a:r>
            <a:endParaRPr lang="ko-KR" altLang="en-US" sz="1100" dirty="0"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63988" y="5425853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350</a:t>
            </a:r>
            <a:r>
              <a:rPr lang="ko-KR" altLang="en-US" sz="1200" dirty="0" smtClean="0"/>
              <a:t>㎖</a:t>
            </a:r>
            <a:endParaRPr lang="ko-KR" alt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4463988" y="2923772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88*88*20</a:t>
            </a:r>
            <a:endParaRPr lang="ko-KR" alt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481990" y="3707545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88*88*20</a:t>
            </a:r>
            <a:endParaRPr lang="ko-KR" alt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4481990" y="4472002"/>
            <a:ext cx="972108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200" dirty="0" smtClean="0"/>
              <a:t>88*88*20</a:t>
            </a:r>
            <a:endParaRPr lang="ko-KR" altLang="en-US" sz="1200" dirty="0"/>
          </a:p>
        </p:txBody>
      </p:sp>
      <p:pic>
        <p:nvPicPr>
          <p:cNvPr id="38" name="Picture 6" descr="F:\제품 이미지\CAM008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572" y="1120048"/>
            <a:ext cx="1800200" cy="10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61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5" descr="C:\Documents and Settings\Administrator\바탕 화면\공유파일\임시방\홈페이지\타이틀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4664"/>
            <a:ext cx="3285745" cy="4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043608" y="404664"/>
            <a:ext cx="2929165" cy="39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dirty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기술 및 인증사항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1894827" y="904873"/>
            <a:ext cx="1263427" cy="410075"/>
            <a:chOff x="1724397" y="897432"/>
            <a:chExt cx="1263427" cy="410075"/>
          </a:xfrm>
        </p:grpSpPr>
        <p:sp>
          <p:nvSpPr>
            <p:cNvPr id="9" name="모서리가 둥근 직사각형 8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/>
          <p:cNvSpPr/>
          <p:nvPr/>
        </p:nvSpPr>
        <p:spPr>
          <a:xfrm>
            <a:off x="1691680" y="1412776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983059" y="912885"/>
            <a:ext cx="1263427" cy="410075"/>
            <a:chOff x="1724397" y="897432"/>
            <a:chExt cx="1263427" cy="410075"/>
          </a:xfrm>
        </p:grpSpPr>
        <p:sp>
          <p:nvSpPr>
            <p:cNvPr id="19" name="모서리가 둥근 직사각형 18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직사각형 20"/>
          <p:cNvSpPr/>
          <p:nvPr/>
        </p:nvSpPr>
        <p:spPr>
          <a:xfrm>
            <a:off x="3779912" y="1420788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6097705" y="912885"/>
            <a:ext cx="1263427" cy="410075"/>
            <a:chOff x="1724397" y="897432"/>
            <a:chExt cx="1263427" cy="410075"/>
          </a:xfrm>
        </p:grpSpPr>
        <p:sp>
          <p:nvSpPr>
            <p:cNvPr id="23" name="모서리가 둥근 직사각형 22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직사각형 24"/>
          <p:cNvSpPr/>
          <p:nvPr/>
        </p:nvSpPr>
        <p:spPr>
          <a:xfrm>
            <a:off x="5894558" y="1420788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1902917" y="3713185"/>
            <a:ext cx="1263427" cy="410075"/>
            <a:chOff x="1724397" y="897432"/>
            <a:chExt cx="1263427" cy="410075"/>
          </a:xfrm>
        </p:grpSpPr>
        <p:sp>
          <p:nvSpPr>
            <p:cNvPr id="27" name="모서리가 둥근 직사각형 26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직사각형 28"/>
          <p:cNvSpPr/>
          <p:nvPr/>
        </p:nvSpPr>
        <p:spPr>
          <a:xfrm>
            <a:off x="1699770" y="4221088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" name="그룹 29"/>
          <p:cNvGrpSpPr/>
          <p:nvPr/>
        </p:nvGrpSpPr>
        <p:grpSpPr>
          <a:xfrm>
            <a:off x="3991149" y="3721197"/>
            <a:ext cx="1263427" cy="410075"/>
            <a:chOff x="1724397" y="897432"/>
            <a:chExt cx="1263427" cy="410075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직사각형 32"/>
          <p:cNvSpPr/>
          <p:nvPr/>
        </p:nvSpPr>
        <p:spPr>
          <a:xfrm>
            <a:off x="3788002" y="4229100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4" name="그룹 33"/>
          <p:cNvGrpSpPr/>
          <p:nvPr/>
        </p:nvGrpSpPr>
        <p:grpSpPr>
          <a:xfrm>
            <a:off x="6105795" y="3721197"/>
            <a:ext cx="1263427" cy="410075"/>
            <a:chOff x="1724397" y="897432"/>
            <a:chExt cx="1263427" cy="410075"/>
          </a:xfrm>
        </p:grpSpPr>
        <p:sp>
          <p:nvSpPr>
            <p:cNvPr id="35" name="모서리가 둥근 직사각형 34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ea"/>
              </a:endParaRPr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직사각형 36"/>
          <p:cNvSpPr/>
          <p:nvPr/>
        </p:nvSpPr>
        <p:spPr>
          <a:xfrm>
            <a:off x="5902648" y="4229100"/>
            <a:ext cx="1682598" cy="2146325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 bwMode="auto">
          <a:xfrm>
            <a:off x="683568" y="836712"/>
            <a:ext cx="77768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9" name="Picture 23" descr="\\USER33\Desktop\케이제이알디주)\최종자료\특허자료\특허등록증 10-0970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21842"/>
            <a:ext cx="14401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339" y="1495548"/>
            <a:ext cx="1398866" cy="19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17995"/>
            <a:ext cx="1512168" cy="191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339" y="4365104"/>
            <a:ext cx="1479358" cy="188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027" y="4365104"/>
            <a:ext cx="1457293" cy="188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" descr="F:\대리점 관련\울산대리점\특허 디자인\특허등록증 10-15307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1404851" cy="188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-44-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920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1448" name="그룹 16"/>
          <p:cNvGrpSpPr>
            <a:grpSpLocks/>
          </p:cNvGrpSpPr>
          <p:nvPr/>
        </p:nvGrpSpPr>
        <p:grpSpPr bwMode="auto">
          <a:xfrm>
            <a:off x="1895475" y="904875"/>
            <a:ext cx="1262063" cy="409575"/>
            <a:chOff x="1724397" y="897432"/>
            <a:chExt cx="1263427" cy="410075"/>
          </a:xfrm>
        </p:grpSpPr>
        <p:sp>
          <p:nvSpPr>
            <p:cNvPr id="9" name="모서리가 둥근 직사각형 8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eaLnBrk="0" latinLnBrk="0" hangingPunct="0">
                <a:defRPr/>
              </a:pPr>
              <a:endParaRPr lang="ko-KR" altLang="en-US">
                <a:solidFill>
                  <a:prstClr val="white"/>
                </a:solidFill>
                <a:latin typeface="맑은 고딕"/>
              </a:endParaRPr>
            </a:p>
          </p:txBody>
        </p:sp>
        <p:pic>
          <p:nvPicPr>
            <p:cNvPr id="6147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/>
          <p:cNvSpPr/>
          <p:nvPr/>
        </p:nvSpPr>
        <p:spPr>
          <a:xfrm>
            <a:off x="1692275" y="1412875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3983038" y="912813"/>
            <a:ext cx="1263650" cy="409575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defTabSz="1071961" eaLnBrk="0" latinLnBrk="0" hangingPunct="0">
              <a:defRPr/>
            </a:pPr>
            <a:endParaRPr lang="ko-KR" altLang="en-US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614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163" y="990600"/>
            <a:ext cx="10699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3779838" y="1420813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894388" y="1420813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700213" y="4221163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787775" y="4229100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902325" y="4229100"/>
            <a:ext cx="1682750" cy="2146300"/>
          </a:xfrm>
          <a:prstGeom prst="rect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직사각형 37"/>
          <p:cNvSpPr/>
          <p:nvPr/>
        </p:nvSpPr>
        <p:spPr bwMode="auto">
          <a:xfrm>
            <a:off x="684213" y="836613"/>
            <a:ext cx="7775575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7" name="모서리가 둥근 직사각형 46"/>
          <p:cNvSpPr/>
          <p:nvPr/>
        </p:nvSpPr>
        <p:spPr bwMode="auto">
          <a:xfrm>
            <a:off x="6086475" y="912813"/>
            <a:ext cx="1263650" cy="409575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defTabSz="1071961" eaLnBrk="0" latinLnBrk="0" hangingPunct="0">
              <a:defRPr/>
            </a:pPr>
            <a:endParaRPr lang="ko-KR" altLang="en-US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61459" name="Picture 8" descr="C:\Documents and Settings\Administrator\바탕 화면\공유파일\홈페이지 인증서관련\수정 600\상표.서비스표등록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308475"/>
            <a:ext cx="15081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506538"/>
            <a:ext cx="150812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149" y="4308475"/>
            <a:ext cx="1552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06538"/>
            <a:ext cx="140652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8313" cy="457200"/>
          </a:xfrm>
        </p:spPr>
        <p:txBody>
          <a:bodyPr/>
          <a:lstStyle/>
          <a:p>
            <a:pPr>
              <a:defRPr/>
            </a:pPr>
            <a:r>
              <a:rPr lang="en-US" altLang="ko-KR" dirty="0" smtClean="0">
                <a:solidFill>
                  <a:srgbClr val="696464"/>
                </a:solidFill>
              </a:rPr>
              <a:t>-45-</a:t>
            </a:r>
            <a:endParaRPr lang="ko-KR" altLang="en-US" dirty="0">
              <a:solidFill>
                <a:srgbClr val="696464"/>
              </a:solidFill>
            </a:endParaRPr>
          </a:p>
        </p:txBody>
      </p:sp>
      <p:grpSp>
        <p:nvGrpSpPr>
          <p:cNvPr id="61464" name="그룹 25"/>
          <p:cNvGrpSpPr>
            <a:grpSpLocks/>
          </p:cNvGrpSpPr>
          <p:nvPr/>
        </p:nvGrpSpPr>
        <p:grpSpPr bwMode="auto">
          <a:xfrm>
            <a:off x="1871663" y="3743325"/>
            <a:ext cx="1263650" cy="409575"/>
            <a:chOff x="1724397" y="897432"/>
            <a:chExt cx="1263427" cy="410075"/>
          </a:xfrm>
        </p:grpSpPr>
        <p:sp>
          <p:nvSpPr>
            <p:cNvPr id="27" name="모서리가 둥근 직사각형 26"/>
            <p:cNvSpPr/>
            <p:nvPr/>
          </p:nvSpPr>
          <p:spPr bwMode="auto">
            <a:xfrm>
              <a:off x="1724397" y="897432"/>
              <a:ext cx="1263427" cy="410075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7194" tIns="53597" rIns="107194" bIns="53597" anchor="ctr"/>
            <a:lstStyle/>
            <a:p>
              <a:pPr defTabSz="1071961" eaLnBrk="0" latinLnBrk="0" hangingPunct="0">
                <a:defRPr/>
              </a:pPr>
              <a:endParaRPr lang="ko-KR" altLang="en-US">
                <a:solidFill>
                  <a:prstClr val="white"/>
                </a:solidFill>
                <a:latin typeface="맑은 고딕"/>
              </a:endParaRPr>
            </a:p>
          </p:txBody>
        </p:sp>
        <p:pic>
          <p:nvPicPr>
            <p:cNvPr id="614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75714"/>
              <a:ext cx="1069886" cy="2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모서리가 둥근 직사각형 29"/>
          <p:cNvSpPr/>
          <p:nvPr/>
        </p:nvSpPr>
        <p:spPr bwMode="auto">
          <a:xfrm>
            <a:off x="3960813" y="3751263"/>
            <a:ext cx="1262062" cy="409575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defTabSz="1071961" eaLnBrk="0" latinLnBrk="0" hangingPunct="0">
              <a:defRPr/>
            </a:pPr>
            <a:endParaRPr lang="ko-KR" altLang="en-US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614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850" y="976313"/>
            <a:ext cx="106997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0988" y="3813175"/>
            <a:ext cx="1003300" cy="269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1468" name="Picture 2" descr="G:\특허 관련\특허 디자인증\디자인 -94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638" y="1506538"/>
            <a:ext cx="150812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9" name="Picture 3" descr="G:\특허 관련\특허 디자인증\디자인 -94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308475"/>
            <a:ext cx="150336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7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54013" y="950913"/>
            <a:ext cx="8218487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83567" y="1697051"/>
            <a:ext cx="7817495" cy="682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1125538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EPDM 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고무판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pic>
        <p:nvPicPr>
          <p:cNvPr id="65541" name="Picture 2" descr="\\USER33\Desktop\케이제이알디주)\최종자료\시험성적서\EPDM고무\EPDM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3410969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" descr="\\USER33\Desktop\케이제이알디주)\최종자료\시험성적서\EPDM고무\EPDM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44675"/>
            <a:ext cx="3455988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/>
          <p:cNvSpPr/>
          <p:nvPr/>
        </p:nvSpPr>
        <p:spPr bwMode="auto">
          <a:xfrm>
            <a:off x="827088" y="1844675"/>
            <a:ext cx="3600450" cy="46910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835151"/>
            <a:ext cx="3600450" cy="47005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Picture 25" descr="C:\Documents and Settings\Administrator\바탕 화면\공유파일\임시방\홈페이지\타이틀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4664"/>
            <a:ext cx="3285745" cy="4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899022" y="411762"/>
            <a:ext cx="2786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b="1" dirty="0" smtClean="0">
                <a:solidFill>
                  <a:schemeClr val="bg1"/>
                </a:solidFill>
                <a:latin typeface="+mn-ea"/>
                <a:ea typeface="+mn-ea"/>
              </a:rPr>
              <a:t> 시험 성적서</a:t>
            </a:r>
            <a:endParaRPr lang="ko-KR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-46-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631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0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54013" y="764704"/>
            <a:ext cx="8218487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477045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908720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EPP 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27088" y="1627857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618332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6567" name="Picture 2" descr="\\USER33\Desktop\케이제이알디주)\최종자료\시험성적서\EPP\EPP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288" y="1669132"/>
            <a:ext cx="3452812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3" descr="\\USER33\Desktop\케이제이알디주)\최종자료\시험성적서\EPP\EPP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658020"/>
            <a:ext cx="34544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-47-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32011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54013" y="764704"/>
            <a:ext cx="8218487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507654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939329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EPP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단열재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2627734" y="1658466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7590" name="Picture 2" descr="\\USER33\Desktop\케이제이알디주)\최종자료\시험성적서\EPP단열재\EPP단열재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172" y="1710854"/>
            <a:ext cx="345757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-48-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89199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95536" y="764704"/>
            <a:ext cx="81769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507654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939329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알루미늄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한국화학융합시험연구원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2555875" y="1658466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8614" name="Picture 2" descr="\\USER33\Desktop\케이제이알디주)\최종자료\시험성적서\EPP단열재\EPP단열재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10854"/>
            <a:ext cx="3385096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-49-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76580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에스로 시스템 플로어\자료사진\공간마루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0708"/>
            <a:ext cx="8568952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395536" y="76562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ea"/>
              </a:rPr>
              <a:t>Ⅲ. </a:t>
            </a:r>
            <a:r>
              <a:rPr lang="ko-KR" altLang="en-US" sz="1600" b="1" dirty="0" err="1" smtClean="0">
                <a:latin typeface="+mn-ea"/>
              </a:rPr>
              <a:t>에스로</a:t>
            </a:r>
            <a:r>
              <a:rPr lang="ko-KR" altLang="en-US" sz="1600" b="1" dirty="0" smtClean="0">
                <a:latin typeface="+mn-ea"/>
              </a:rPr>
              <a:t> 공간마루 난방시스템 개요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4812" y="1402903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(</a:t>
            </a:r>
            <a:r>
              <a:rPr lang="ko-KR" altLang="en-US" sz="1400" b="1" dirty="0" smtClean="0">
                <a:latin typeface="+mn-ea"/>
              </a:rPr>
              <a:t>단위</a:t>
            </a:r>
            <a:r>
              <a:rPr lang="en-US" altLang="ko-KR" sz="1400" b="1" dirty="0" smtClean="0">
                <a:latin typeface="+mn-ea"/>
              </a:rPr>
              <a:t>: mm)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모서리가 둥근 사각형 설명선 106"/>
          <p:cNvSpPr/>
          <p:nvPr/>
        </p:nvSpPr>
        <p:spPr>
          <a:xfrm>
            <a:off x="395536" y="620688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공간마루 온수난방 구조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-5-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43602" y="5920615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+mn-ea"/>
              </a:rPr>
              <a:t>콘크리트 슬라브 </a:t>
            </a:r>
            <a:r>
              <a:rPr lang="en-US" altLang="ko-KR" b="1" dirty="0" smtClean="0">
                <a:latin typeface="+mn-ea"/>
              </a:rPr>
              <a:t>200</a:t>
            </a:r>
            <a:endParaRPr lang="ko-KR" altLang="en-US" b="1" dirty="0"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658" y="4737009"/>
            <a:ext cx="14494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SA</a:t>
            </a:r>
            <a:r>
              <a:rPr lang="ko-KR" altLang="en-US" sz="1400" b="1" dirty="0" smtClean="0">
                <a:latin typeface="+mn-ea"/>
              </a:rPr>
              <a:t>형 </a:t>
            </a:r>
            <a:r>
              <a:rPr lang="ko-KR" altLang="en-US" sz="1400" b="1" dirty="0" err="1" smtClean="0">
                <a:latin typeface="+mn-ea"/>
              </a:rPr>
              <a:t>지지각</a:t>
            </a:r>
            <a:endParaRPr lang="en-US" altLang="ko-KR" sz="1400" b="1" dirty="0" smtClean="0">
              <a:latin typeface="+mn-ea"/>
            </a:endParaRPr>
          </a:p>
          <a:p>
            <a:r>
              <a:rPr lang="en-US" altLang="ko-KR" sz="1100" b="1" dirty="0" smtClean="0">
                <a:latin typeface="+mn-ea"/>
              </a:rPr>
              <a:t>(</a:t>
            </a:r>
            <a:r>
              <a:rPr lang="ko-KR" altLang="en-US" sz="1100" b="1" dirty="0" err="1" smtClean="0">
                <a:latin typeface="+mn-ea"/>
              </a:rPr>
              <a:t>차음형</a:t>
            </a:r>
            <a:r>
              <a:rPr lang="en-US" altLang="ko-KR" sz="1100" b="1" dirty="0" smtClean="0">
                <a:latin typeface="+mn-ea"/>
              </a:rPr>
              <a:t>:</a:t>
            </a:r>
            <a:r>
              <a:rPr lang="ko-KR" altLang="en-US" sz="1100" b="1" dirty="0" smtClean="0">
                <a:latin typeface="+mn-ea"/>
              </a:rPr>
              <a:t>공동주택용</a:t>
            </a:r>
            <a:r>
              <a:rPr lang="en-US" altLang="ko-KR" sz="1100" b="1" dirty="0" smtClean="0">
                <a:latin typeface="+mn-ea"/>
              </a:rPr>
              <a:t>)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4725144"/>
            <a:ext cx="14494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SA</a:t>
            </a:r>
            <a:r>
              <a:rPr lang="ko-KR" altLang="en-US" sz="1400" b="1" dirty="0" smtClean="0">
                <a:latin typeface="+mn-ea"/>
              </a:rPr>
              <a:t>형 </a:t>
            </a:r>
            <a:r>
              <a:rPr lang="ko-KR" altLang="en-US" sz="1400" b="1" dirty="0" err="1" smtClean="0">
                <a:latin typeface="+mn-ea"/>
              </a:rPr>
              <a:t>지지각</a:t>
            </a:r>
            <a:endParaRPr lang="en-US" altLang="ko-KR" sz="1400" b="1" dirty="0" smtClean="0">
              <a:latin typeface="+mn-ea"/>
            </a:endParaRPr>
          </a:p>
          <a:p>
            <a:r>
              <a:rPr lang="en-US" altLang="ko-KR" sz="1100" b="1" dirty="0" smtClean="0">
                <a:latin typeface="+mn-ea"/>
              </a:rPr>
              <a:t>(</a:t>
            </a:r>
            <a:r>
              <a:rPr lang="ko-KR" altLang="en-US" sz="1100" b="1" dirty="0" err="1" smtClean="0">
                <a:latin typeface="+mn-ea"/>
              </a:rPr>
              <a:t>보강형</a:t>
            </a:r>
            <a:r>
              <a:rPr lang="en-US" altLang="ko-KR" sz="1100" b="1" dirty="0" smtClean="0">
                <a:latin typeface="+mn-ea"/>
              </a:rPr>
              <a:t>:</a:t>
            </a:r>
            <a:r>
              <a:rPr lang="ko-KR" altLang="en-US" sz="1100" b="1" dirty="0" smtClean="0">
                <a:latin typeface="+mn-ea"/>
              </a:rPr>
              <a:t>단독주택용</a:t>
            </a:r>
            <a:r>
              <a:rPr lang="en-US" altLang="ko-KR" sz="1100" b="1" dirty="0" smtClean="0">
                <a:latin typeface="+mn-ea"/>
              </a:rPr>
              <a:t>)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3942" y="3789040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양면접착 패킹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780" y="2204864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</a:t>
            </a:r>
            <a:r>
              <a:rPr lang="ko-KR" altLang="en-US" sz="1400" b="1" dirty="0" err="1" smtClean="0">
                <a:latin typeface="+mn-ea"/>
              </a:rPr>
              <a:t>에스로</a:t>
            </a:r>
            <a:r>
              <a:rPr lang="ko-KR" altLang="en-US" sz="1400" b="1" dirty="0" smtClean="0">
                <a:latin typeface="+mn-ea"/>
              </a:rPr>
              <a:t> 배관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3994" y="2113111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(3Ø) t : 6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3994" y="2358752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(8Ø) t : 15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5122" y="2617167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</a:t>
            </a:r>
            <a:r>
              <a:rPr lang="ko-KR" altLang="en-US" sz="1400" b="1" dirty="0" err="1" smtClean="0">
                <a:latin typeface="+mn-ea"/>
              </a:rPr>
              <a:t>파티컬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400" b="1" dirty="0" smtClean="0">
                <a:latin typeface="+mn-ea"/>
              </a:rPr>
              <a:t>보드 </a:t>
            </a:r>
            <a:r>
              <a:rPr lang="en-US" altLang="ko-KR" sz="1400" b="1" dirty="0" smtClean="0">
                <a:latin typeface="+mn-ea"/>
              </a:rPr>
              <a:t>20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8037" y="2222050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</a:t>
            </a:r>
            <a:r>
              <a:rPr lang="ko-KR" altLang="en-US" sz="1400" b="1" dirty="0" smtClean="0">
                <a:latin typeface="+mn-ea"/>
              </a:rPr>
              <a:t>합판 </a:t>
            </a:r>
            <a:r>
              <a:rPr lang="en-US" altLang="ko-KR" sz="1400" b="1" dirty="0" smtClean="0">
                <a:latin typeface="+mn-ea"/>
              </a:rPr>
              <a:t>5</a:t>
            </a:r>
            <a:r>
              <a:rPr lang="ko-KR" altLang="en-US" sz="1400" b="1" dirty="0" smtClean="0">
                <a:latin typeface="+mn-ea"/>
              </a:rPr>
              <a:t>㎜ 이상   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0045" y="1893033"/>
            <a:ext cx="2321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 </a:t>
            </a:r>
            <a:r>
              <a:rPr lang="ko-KR" altLang="en-US" sz="1400" b="1" dirty="0" err="1" smtClean="0">
                <a:latin typeface="+mn-ea"/>
              </a:rPr>
              <a:t>에스로</a:t>
            </a:r>
            <a:r>
              <a:rPr lang="ko-KR" altLang="en-US" sz="1400" b="1" dirty="0" smtClean="0">
                <a:latin typeface="+mn-ea"/>
              </a:rPr>
              <a:t> 단열바닥재 </a:t>
            </a:r>
            <a:r>
              <a:rPr lang="en-US" altLang="ko-KR" sz="1400" b="1" dirty="0" smtClean="0">
                <a:latin typeface="+mn-ea"/>
              </a:rPr>
              <a:t>15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1556792"/>
            <a:ext cx="217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 </a:t>
            </a:r>
            <a:r>
              <a:rPr lang="ko-KR" altLang="en-US" sz="1400" b="1" dirty="0" smtClean="0">
                <a:latin typeface="+mn-ea"/>
              </a:rPr>
              <a:t>방열 </a:t>
            </a:r>
            <a:r>
              <a:rPr lang="ko-KR" altLang="en-US" sz="1400" b="1" dirty="0" err="1" smtClean="0">
                <a:latin typeface="+mn-ea"/>
              </a:rPr>
              <a:t>보호판</a:t>
            </a:r>
            <a:r>
              <a:rPr lang="en-US" altLang="ko-KR" sz="1400" b="1" dirty="0" smtClean="0">
                <a:latin typeface="+mn-ea"/>
              </a:rPr>
              <a:t>(AL) 0.5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10111" y="1177007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   </a:t>
            </a:r>
            <a:r>
              <a:rPr lang="ko-KR" altLang="en-US" sz="1400" b="1" dirty="0" smtClean="0">
                <a:latin typeface="+mn-ea"/>
              </a:rPr>
              <a:t>마감재</a:t>
            </a:r>
            <a:r>
              <a:rPr lang="en-US" altLang="ko-KR" sz="1400" b="1" dirty="0" smtClean="0">
                <a:latin typeface="+mn-ea"/>
              </a:rPr>
              <a:t>(</a:t>
            </a:r>
            <a:r>
              <a:rPr lang="ko-KR" altLang="en-US" sz="1400" b="1" dirty="0" smtClean="0">
                <a:latin typeface="+mn-ea"/>
              </a:rPr>
              <a:t>강화마루 등</a:t>
            </a:r>
            <a:r>
              <a:rPr lang="en-US" altLang="ko-KR" sz="1400" b="1" dirty="0" smtClean="0">
                <a:latin typeface="+mn-ea"/>
              </a:rPr>
              <a:t>) 8~15</a:t>
            </a:r>
            <a:r>
              <a:rPr lang="ko-KR" altLang="en-US" sz="1400" b="1" dirty="0" smtClean="0">
                <a:latin typeface="+mn-ea"/>
              </a:rPr>
              <a:t>㎜</a:t>
            </a:r>
            <a:endParaRPr lang="ko-KR" altLang="en-US" sz="1100" b="1" dirty="0">
              <a:latin typeface="+mn-ea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V="1">
            <a:off x="8028384" y="3823903"/>
            <a:ext cx="0" cy="441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7884368" y="3356992"/>
            <a:ext cx="8812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>
            <a:stCxn id="37" idx="3"/>
          </p:cNvCxnSpPr>
          <p:nvPr/>
        </p:nvCxnSpPr>
        <p:spPr>
          <a:xfrm flipV="1">
            <a:off x="8604449" y="3410999"/>
            <a:ext cx="0" cy="571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7568326" y="4465301"/>
            <a:ext cx="92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60~200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8186706" y="4246359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60~230</a:t>
            </a:r>
            <a:endParaRPr lang="ko-KR" altLang="en-US" sz="1600" b="1" dirty="0">
              <a:latin typeface="+mn-ea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7884368" y="37933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V="1">
            <a:off x="8028385" y="5013176"/>
            <a:ext cx="0" cy="337537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flipV="1">
            <a:off x="8604448" y="4797152"/>
            <a:ext cx="0" cy="564199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880206" y="346007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ea"/>
              </a:rPr>
              <a:t>15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8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2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95536" y="764704"/>
            <a:ext cx="81769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507654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939329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건식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한국에너지기기산업진흥회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27088" y="1658466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648941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9639" name="Picture 11" descr="\\USER33\Desktop\케이제이알디주)\최종자료\시험성적서\건식 시험성적서(ks)\시험성적서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29904"/>
            <a:ext cx="34020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2" descr="\\USER33\Desktop\케이제이알디주)\최종자료\시험성적서\건식 시험성적서(ks)\시험성적서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34666"/>
            <a:ext cx="3452812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-50-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3854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6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95536" y="692696"/>
            <a:ext cx="81769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435646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867321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건식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한국에너지기기산업진흥회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27088" y="1586458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576933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0663" name="Picture 13" descr="\\USER33\Desktop\케이제이알디주)\최종자료\시험성적서\건식 시험성적서(ks)\시험성적서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338" y="1657896"/>
            <a:ext cx="34036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4" descr="\\USER33\Desktop\케이제이알디주)\최종자료\시험성적서\건식 시험성적서(ks)\시험성적서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25" y="1657896"/>
            <a:ext cx="34036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-51-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1884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:\임시작업\습식-성적서(표준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28283"/>
            <a:ext cx="3384376" cy="18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임시작업\습식-성적서(SRO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097" y="4628283"/>
            <a:ext cx="3400872" cy="18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 bwMode="auto">
          <a:xfrm>
            <a:off x="395536" y="692696"/>
            <a:ext cx="81769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00063" y="1435646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1331913" y="867321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endParaRPr lang="en-US" altLang="ko-KR" sz="1600" b="1" dirty="0" smtClean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  <a:p>
            <a:pPr algn="ctr">
              <a:defRPr/>
            </a:pPr>
            <a:r>
              <a:rPr lang="ko-KR" altLang="en-US" sz="1600" b="1" dirty="0" smtClean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습식 시험성적서</a:t>
            </a:r>
            <a:r>
              <a:rPr lang="en-US" altLang="ko-KR" sz="1600" b="1" dirty="0" smtClean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  <a:p>
            <a:pPr algn="ctr">
              <a:defRPr/>
            </a:pP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827088" y="1586458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auto">
          <a:xfrm>
            <a:off x="4572000" y="1576933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-52-</a:t>
            </a:r>
            <a:endParaRPr lang="ko-KR" altLang="en-US" dirty="0"/>
          </a:p>
        </p:txBody>
      </p:sp>
      <p:pic>
        <p:nvPicPr>
          <p:cNvPr id="3074" name="Picture 2" descr="G:\성적서 원본\습식 시험성적서\sro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3123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성적서 원본\습식 시험성적서\lh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3123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직선 연결선 20"/>
          <p:cNvCxnSpPr/>
          <p:nvPr/>
        </p:nvCxnSpPr>
        <p:spPr>
          <a:xfrm>
            <a:off x="827088" y="4628283"/>
            <a:ext cx="36004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4571950" y="4628283"/>
            <a:ext cx="36004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97410" y="4221088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한컴바탕" panose="02030600000101010101" pitchFamily="18" charset="2"/>
                <a:ea typeface="한컴바탕" panose="02030600000101010101" pitchFamily="18" charset="2"/>
                <a:cs typeface="한컴바탕" panose="02030600000101010101" pitchFamily="18" charset="2"/>
              </a:rPr>
              <a:t>SRO </a:t>
            </a:r>
            <a:r>
              <a:rPr lang="ko-KR" altLang="en-US" sz="1400" dirty="0" smtClean="0">
                <a:latin typeface="한컴바탕" panose="02030600000101010101" pitchFamily="18" charset="2"/>
                <a:ea typeface="한컴바탕" panose="02030600000101010101" pitchFamily="18" charset="2"/>
                <a:cs typeface="한컴바탕" panose="02030600000101010101" pitchFamily="18" charset="2"/>
              </a:rPr>
              <a:t>온수난방시스템</a:t>
            </a:r>
            <a:endParaRPr lang="ko-KR" altLang="en-US" sz="1400" dirty="0">
              <a:latin typeface="한컴바탕" panose="02030600000101010101" pitchFamily="18" charset="2"/>
              <a:ea typeface="한컴바탕" panose="02030600000101010101" pitchFamily="18" charset="2"/>
              <a:cs typeface="한컴바탕" panose="02030600000101010101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1659" y="4221088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latin typeface="한컴바탕" panose="02030600000101010101" pitchFamily="18" charset="2"/>
                <a:ea typeface="한컴바탕" panose="02030600000101010101" pitchFamily="18" charset="2"/>
                <a:cs typeface="한컴바탕" panose="02030600000101010101" pitchFamily="18" charset="2"/>
              </a:rPr>
              <a:t>표준습식바닥난방시스템</a:t>
            </a:r>
            <a:endParaRPr lang="ko-KR" altLang="en-US" sz="1400" dirty="0">
              <a:latin typeface="한컴바탕" panose="02030600000101010101" pitchFamily="18" charset="2"/>
              <a:ea typeface="한컴바탕" panose="02030600000101010101" pitchFamily="18" charset="2"/>
              <a:cs typeface="한컴바탕" panose="02030600000101010101" pitchFamily="18" charset="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8655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Line 77"/>
          <p:cNvSpPr>
            <a:spLocks noChangeShapeType="1"/>
          </p:cNvSpPr>
          <p:nvPr/>
        </p:nvSpPr>
        <p:spPr bwMode="auto">
          <a:xfrm>
            <a:off x="9180513" y="4596951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395536" y="692696"/>
            <a:ext cx="8176964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435646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295400" y="867321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습식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27088" y="1586458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576933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1687" name="Picture 2" descr="\\USER33\Desktop\케이제이알디주)\최종자료\시험성적서\습식 시험성적서\시험성적서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6146"/>
            <a:ext cx="3455987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70596"/>
            <a:ext cx="3429000" cy="4429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" name="직사각형 1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-53-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6552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4" name="Line 77"/>
          <p:cNvSpPr>
            <a:spLocks noChangeShapeType="1"/>
          </p:cNvSpPr>
          <p:nvPr/>
        </p:nvSpPr>
        <p:spPr bwMode="auto">
          <a:xfrm>
            <a:off x="9180513" y="4410742"/>
            <a:ext cx="0" cy="38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250825" y="764704"/>
            <a:ext cx="8321675" cy="5791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0063" y="1507654"/>
            <a:ext cx="8001000" cy="714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71961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31913" y="939329"/>
            <a:ext cx="6264275" cy="395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194" tIns="53597" rIns="107194" bIns="53597"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습식 시험성적서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-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  <a:cs typeface="함초롬바탕" pitchFamily="18" charset="-127"/>
              </a:rPr>
              <a:t>한국건설생활환경시험연구원</a:t>
            </a:r>
            <a:endParaRPr lang="en-US" altLang="ko-KR" sz="1600" b="1" dirty="0">
              <a:solidFill>
                <a:srgbClr val="002060"/>
              </a:solidFill>
              <a:latin typeface="+mn-ea"/>
              <a:cs typeface="함초롬바탕" pitchFamily="18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827088" y="1658466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4572000" y="1648941"/>
            <a:ext cx="3600450" cy="48244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554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742604"/>
            <a:ext cx="3360737" cy="464343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555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42604"/>
            <a:ext cx="3429000" cy="462438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214591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-54-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94494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2" name="그룹 67"/>
          <p:cNvGrpSpPr>
            <a:grpSpLocks/>
          </p:cNvGrpSpPr>
          <p:nvPr/>
        </p:nvGrpSpPr>
        <p:grpSpPr bwMode="auto">
          <a:xfrm>
            <a:off x="739107" y="2843213"/>
            <a:ext cx="7655394" cy="3465512"/>
            <a:chOff x="2071476" y="2843644"/>
            <a:chExt cx="6388956" cy="3465096"/>
          </a:xfrm>
        </p:grpSpPr>
        <p:pic>
          <p:nvPicPr>
            <p:cNvPr id="73760" name="Picture 2" descr="D:\C 백업\바탕 화면\공유파일\업무추진 진행자료들\성적서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212976"/>
              <a:ext cx="5832648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1" name="TextBox 32"/>
            <p:cNvSpPr txBox="1">
              <a:spLocks noChangeArrowheads="1"/>
            </p:cNvSpPr>
            <p:nvPr/>
          </p:nvSpPr>
          <p:spPr bwMode="auto">
            <a:xfrm>
              <a:off x="2195736" y="2843644"/>
              <a:ext cx="14318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800" b="1">
                  <a:latin typeface="맑은 고딕" pitchFamily="50" charset="-127"/>
                  <a:ea typeface="맑은 고딕" pitchFamily="50" charset="-127"/>
                </a:rPr>
                <a:t>배관 직상부</a:t>
              </a:r>
            </a:p>
          </p:txBody>
        </p:sp>
        <p:sp>
          <p:nvSpPr>
            <p:cNvPr id="73762" name="TextBox 33"/>
            <p:cNvSpPr txBox="1">
              <a:spLocks noChangeArrowheads="1"/>
            </p:cNvSpPr>
            <p:nvPr/>
          </p:nvSpPr>
          <p:spPr bwMode="auto">
            <a:xfrm>
              <a:off x="2071476" y="3212976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60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3" name="TextBox 34"/>
            <p:cNvSpPr txBox="1">
              <a:spLocks noChangeArrowheads="1"/>
            </p:cNvSpPr>
            <p:nvPr/>
          </p:nvSpPr>
          <p:spPr bwMode="auto">
            <a:xfrm>
              <a:off x="2071476" y="3810526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50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4" name="TextBox 35"/>
            <p:cNvSpPr txBox="1">
              <a:spLocks noChangeArrowheads="1"/>
            </p:cNvSpPr>
            <p:nvPr/>
          </p:nvSpPr>
          <p:spPr bwMode="auto">
            <a:xfrm>
              <a:off x="2071476" y="4458598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40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5" name="TextBox 37"/>
            <p:cNvSpPr txBox="1">
              <a:spLocks noChangeArrowheads="1"/>
            </p:cNvSpPr>
            <p:nvPr/>
          </p:nvSpPr>
          <p:spPr bwMode="auto">
            <a:xfrm>
              <a:off x="2071476" y="5106670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30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6" name="TextBox 38"/>
            <p:cNvSpPr txBox="1">
              <a:spLocks noChangeArrowheads="1"/>
            </p:cNvSpPr>
            <p:nvPr/>
          </p:nvSpPr>
          <p:spPr bwMode="auto">
            <a:xfrm>
              <a:off x="2071476" y="575474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20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7" name="TextBox 39"/>
            <p:cNvSpPr txBox="1">
              <a:spLocks noChangeArrowheads="1"/>
            </p:cNvSpPr>
            <p:nvPr/>
          </p:nvSpPr>
          <p:spPr bwMode="auto">
            <a:xfrm>
              <a:off x="4813555" y="3429000"/>
              <a:ext cx="7665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53.1℃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8" name="TextBox 40"/>
            <p:cNvSpPr txBox="1">
              <a:spLocks noChangeArrowheads="1"/>
            </p:cNvSpPr>
            <p:nvPr/>
          </p:nvSpPr>
          <p:spPr bwMode="auto">
            <a:xfrm>
              <a:off x="5580112" y="3954542"/>
              <a:ext cx="7665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맑은 고딕" pitchFamily="50" charset="-127"/>
                  <a:ea typeface="맑은 고딕" pitchFamily="50" charset="-127"/>
                </a:rPr>
                <a:t>47.9℃</a:t>
              </a:r>
              <a:endParaRPr lang="ko-KR" altLang="en-US" sz="16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69" name="TextBox 44"/>
            <p:cNvSpPr txBox="1">
              <a:spLocks noChangeArrowheads="1"/>
            </p:cNvSpPr>
            <p:nvPr/>
          </p:nvSpPr>
          <p:spPr bwMode="auto">
            <a:xfrm>
              <a:off x="2915816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0:30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0" name="TextBox 45"/>
            <p:cNvSpPr txBox="1">
              <a:spLocks noChangeArrowheads="1"/>
            </p:cNvSpPr>
            <p:nvPr/>
          </p:nvSpPr>
          <p:spPr bwMode="auto">
            <a:xfrm>
              <a:off x="3203848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1:00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1" name="TextBox 46"/>
            <p:cNvSpPr txBox="1">
              <a:spLocks noChangeArrowheads="1"/>
            </p:cNvSpPr>
            <p:nvPr/>
          </p:nvSpPr>
          <p:spPr bwMode="auto">
            <a:xfrm>
              <a:off x="3563888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1:30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2" name="TextBox 47"/>
            <p:cNvSpPr txBox="1">
              <a:spLocks noChangeArrowheads="1"/>
            </p:cNvSpPr>
            <p:nvPr/>
          </p:nvSpPr>
          <p:spPr bwMode="auto">
            <a:xfrm>
              <a:off x="3923928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2:00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3" name="TextBox 48"/>
            <p:cNvSpPr txBox="1">
              <a:spLocks noChangeArrowheads="1"/>
            </p:cNvSpPr>
            <p:nvPr/>
          </p:nvSpPr>
          <p:spPr bwMode="auto">
            <a:xfrm>
              <a:off x="4283968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2:30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4" name="TextBox 49"/>
            <p:cNvSpPr txBox="1">
              <a:spLocks noChangeArrowheads="1"/>
            </p:cNvSpPr>
            <p:nvPr/>
          </p:nvSpPr>
          <p:spPr bwMode="auto">
            <a:xfrm>
              <a:off x="4572000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3:00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5" name="TextBox 50"/>
            <p:cNvSpPr txBox="1">
              <a:spLocks noChangeArrowheads="1"/>
            </p:cNvSpPr>
            <p:nvPr/>
          </p:nvSpPr>
          <p:spPr bwMode="auto">
            <a:xfrm>
              <a:off x="4932040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3:30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6" name="TextBox 51"/>
            <p:cNvSpPr txBox="1">
              <a:spLocks noChangeArrowheads="1"/>
            </p:cNvSpPr>
            <p:nvPr/>
          </p:nvSpPr>
          <p:spPr bwMode="auto">
            <a:xfrm>
              <a:off x="5292080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4:00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7" name="TextBox 52"/>
            <p:cNvSpPr txBox="1">
              <a:spLocks noChangeArrowheads="1"/>
            </p:cNvSpPr>
            <p:nvPr/>
          </p:nvSpPr>
          <p:spPr bwMode="auto">
            <a:xfrm>
              <a:off x="5652120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4:30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8" name="TextBox 53"/>
            <p:cNvSpPr txBox="1">
              <a:spLocks noChangeArrowheads="1"/>
            </p:cNvSpPr>
            <p:nvPr/>
          </p:nvSpPr>
          <p:spPr bwMode="auto">
            <a:xfrm>
              <a:off x="6012160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5:00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79" name="TextBox 54"/>
            <p:cNvSpPr txBox="1">
              <a:spLocks noChangeArrowheads="1"/>
            </p:cNvSpPr>
            <p:nvPr/>
          </p:nvSpPr>
          <p:spPr bwMode="auto">
            <a:xfrm>
              <a:off x="6300192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5:30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0" name="TextBox 55"/>
            <p:cNvSpPr txBox="1">
              <a:spLocks noChangeArrowheads="1"/>
            </p:cNvSpPr>
            <p:nvPr/>
          </p:nvSpPr>
          <p:spPr bwMode="auto">
            <a:xfrm>
              <a:off x="6588224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6:00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1" name="TextBox 56"/>
            <p:cNvSpPr txBox="1">
              <a:spLocks noChangeArrowheads="1"/>
            </p:cNvSpPr>
            <p:nvPr/>
          </p:nvSpPr>
          <p:spPr bwMode="auto">
            <a:xfrm>
              <a:off x="6948264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6:30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2" name="TextBox 57"/>
            <p:cNvSpPr txBox="1">
              <a:spLocks noChangeArrowheads="1"/>
            </p:cNvSpPr>
            <p:nvPr/>
          </p:nvSpPr>
          <p:spPr bwMode="auto">
            <a:xfrm>
              <a:off x="7308304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7:00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3" name="TextBox 58"/>
            <p:cNvSpPr txBox="1">
              <a:spLocks noChangeArrowheads="1"/>
            </p:cNvSpPr>
            <p:nvPr/>
          </p:nvSpPr>
          <p:spPr bwMode="auto">
            <a:xfrm>
              <a:off x="7668344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7:30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4" name="TextBox 59"/>
            <p:cNvSpPr txBox="1">
              <a:spLocks noChangeArrowheads="1"/>
            </p:cNvSpPr>
            <p:nvPr/>
          </p:nvSpPr>
          <p:spPr bwMode="auto">
            <a:xfrm>
              <a:off x="8028384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8:00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85" name="TextBox 60"/>
            <p:cNvSpPr txBox="1">
              <a:spLocks noChangeArrowheads="1"/>
            </p:cNvSpPr>
            <p:nvPr/>
          </p:nvSpPr>
          <p:spPr bwMode="auto">
            <a:xfrm>
              <a:off x="2555776" y="6093296"/>
              <a:ext cx="432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>
                  <a:latin typeface="휴먼옛체" pitchFamily="18" charset="-127"/>
                  <a:ea typeface="휴먼옛체" pitchFamily="18" charset="-127"/>
                </a:rPr>
                <a:t>0:00</a:t>
              </a:r>
              <a:endParaRPr lang="ko-KR" altLang="en-US" sz="800">
                <a:latin typeface="휴먼옛체" pitchFamily="18" charset="-127"/>
                <a:ea typeface="휴먼옛체" pitchFamily="18" charset="-127"/>
              </a:endParaRPr>
            </a:p>
          </p:txBody>
        </p:sp>
      </p:grpSp>
      <p:sp>
        <p:nvSpPr>
          <p:cNvPr id="79" name="TextBox 78"/>
          <p:cNvSpPr txBox="1"/>
          <p:nvPr/>
        </p:nvSpPr>
        <p:spPr bwMode="auto">
          <a:xfrm>
            <a:off x="714375" y="620713"/>
            <a:ext cx="33845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800" b="1" u="sng" dirty="0">
                <a:solidFill>
                  <a:schemeClr val="accent3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시험성적서 결과</a:t>
            </a:r>
          </a:p>
        </p:txBody>
      </p:sp>
      <p:grpSp>
        <p:nvGrpSpPr>
          <p:cNvPr id="73734" name="그룹 76"/>
          <p:cNvGrpSpPr>
            <a:grpSpLocks/>
          </p:cNvGrpSpPr>
          <p:nvPr/>
        </p:nvGrpSpPr>
        <p:grpSpPr bwMode="auto">
          <a:xfrm>
            <a:off x="5978410" y="2997200"/>
            <a:ext cx="2503603" cy="1252538"/>
            <a:chOff x="5724128" y="1556792"/>
            <a:chExt cx="2664296" cy="1540839"/>
          </a:xfrm>
        </p:grpSpPr>
        <p:pic>
          <p:nvPicPr>
            <p:cNvPr id="73753" name="Picture 3" descr="D:\C 백업\바탕 화면\공유파일\업무추진 진행자료들\성적서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772816"/>
              <a:ext cx="2304256" cy="132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5724250" y="1734507"/>
              <a:ext cx="332811" cy="2538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dirty="0">
                  <a:latin typeface="맑은 고딕" pitchFamily="50" charset="-127"/>
                  <a:ea typeface="맑은 고딕" pitchFamily="50" charset="-127"/>
                </a:rPr>
                <a:t>50</a:t>
              </a:r>
              <a:endParaRPr lang="ko-KR" altLang="en-US" sz="10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24250" y="2132898"/>
              <a:ext cx="332811" cy="2538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dirty="0">
                  <a:latin typeface="맑은 고딕" pitchFamily="50" charset="-127"/>
                  <a:ea typeface="맑은 고딕" pitchFamily="50" charset="-127"/>
                </a:rPr>
                <a:t>40</a:t>
              </a:r>
              <a:endParaRPr lang="ko-KR" altLang="en-US" sz="10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24250" y="2492232"/>
              <a:ext cx="332811" cy="2538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dirty="0">
                  <a:latin typeface="맑은 고딕" pitchFamily="50" charset="-127"/>
                  <a:ea typeface="맑은 고딕" pitchFamily="50" charset="-127"/>
                </a:rPr>
                <a:t>30</a:t>
              </a:r>
              <a:endParaRPr lang="ko-KR" altLang="en-US" sz="10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757" name="TextBox 61"/>
            <p:cNvSpPr txBox="1">
              <a:spLocks noChangeArrowheads="1"/>
            </p:cNvSpPr>
            <p:nvPr/>
          </p:nvSpPr>
          <p:spPr bwMode="auto">
            <a:xfrm>
              <a:off x="7308304" y="1700808"/>
              <a:ext cx="51809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900">
                  <a:latin typeface="휴먼옛체" pitchFamily="18" charset="-127"/>
                  <a:ea typeface="휴먼옛체" pitchFamily="18" charset="-127"/>
                </a:rPr>
                <a:t>48.5℃</a:t>
              </a:r>
              <a:endParaRPr lang="ko-KR" altLang="en-US" sz="9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58" name="TextBox 62"/>
            <p:cNvSpPr txBox="1">
              <a:spLocks noChangeArrowheads="1"/>
            </p:cNvSpPr>
            <p:nvPr/>
          </p:nvSpPr>
          <p:spPr bwMode="auto">
            <a:xfrm>
              <a:off x="7308304" y="1988840"/>
              <a:ext cx="51809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900">
                  <a:latin typeface="휴먼옛체" pitchFamily="18" charset="-127"/>
                  <a:ea typeface="휴먼옛체" pitchFamily="18" charset="-127"/>
                </a:rPr>
                <a:t>42.2℃</a:t>
              </a:r>
              <a:endParaRPr lang="ko-KR" altLang="en-US" sz="900">
                <a:latin typeface="휴먼옛체" pitchFamily="18" charset="-127"/>
                <a:ea typeface="휴먼옛체" pitchFamily="18" charset="-127"/>
              </a:endParaRPr>
            </a:p>
          </p:txBody>
        </p:sp>
        <p:sp>
          <p:nvSpPr>
            <p:cNvPr id="73759" name="TextBox 66"/>
            <p:cNvSpPr txBox="1">
              <a:spLocks noChangeArrowheads="1"/>
            </p:cNvSpPr>
            <p:nvPr/>
          </p:nvSpPr>
          <p:spPr bwMode="auto">
            <a:xfrm>
              <a:off x="5724128" y="1556792"/>
              <a:ext cx="825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000" b="1">
                  <a:latin typeface="맑은 고딕" pitchFamily="50" charset="-127"/>
                  <a:ea typeface="맑은 고딕" pitchFamily="50" charset="-127"/>
                </a:rPr>
                <a:t>배관중앙부</a:t>
              </a:r>
            </a:p>
          </p:txBody>
        </p:sp>
      </p:grpSp>
      <p:cxnSp>
        <p:nvCxnSpPr>
          <p:cNvPr id="90" name="직선 연결선 89"/>
          <p:cNvCxnSpPr/>
          <p:nvPr/>
        </p:nvCxnSpPr>
        <p:spPr bwMode="auto">
          <a:xfrm>
            <a:off x="2871788" y="3130550"/>
            <a:ext cx="517525" cy="0"/>
          </a:xfrm>
          <a:prstGeom prst="line">
            <a:avLst/>
          </a:prstGeom>
          <a:ln w="50800">
            <a:solidFill>
              <a:srgbClr val="FF006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 bwMode="auto">
          <a:xfrm>
            <a:off x="2871788" y="2925763"/>
            <a:ext cx="517525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751" name="TextBox 69"/>
          <p:cNvSpPr txBox="1">
            <a:spLocks noChangeArrowheads="1"/>
          </p:cNvSpPr>
          <p:nvPr/>
        </p:nvSpPr>
        <p:spPr bwMode="auto">
          <a:xfrm>
            <a:off x="3476365" y="2781300"/>
            <a:ext cx="840669" cy="2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200" b="1">
                <a:latin typeface="맑은 고딕" pitchFamily="50" charset="-127"/>
                <a:ea typeface="맑은 고딕" pitchFamily="50" charset="-127"/>
              </a:rPr>
              <a:t>에스로 </a:t>
            </a:r>
          </a:p>
        </p:txBody>
      </p:sp>
      <p:sp>
        <p:nvSpPr>
          <p:cNvPr id="73752" name="TextBox 70"/>
          <p:cNvSpPr txBox="1">
            <a:spLocks noChangeArrowheads="1"/>
          </p:cNvSpPr>
          <p:nvPr/>
        </p:nvSpPr>
        <p:spPr bwMode="auto">
          <a:xfrm>
            <a:off x="3476365" y="2966433"/>
            <a:ext cx="892586" cy="2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>
                <a:latin typeface="맑은 고딕" pitchFamily="50" charset="-127"/>
                <a:ea typeface="맑은 고딕" pitchFamily="50" charset="-127"/>
              </a:rPr>
              <a:t>LH</a:t>
            </a:r>
            <a:r>
              <a:rPr lang="ko-KR" altLang="en-US" sz="1200" b="1">
                <a:latin typeface="맑은 고딕" pitchFamily="50" charset="-127"/>
                <a:ea typeface="맑은 고딕" pitchFamily="50" charset="-127"/>
              </a:rPr>
              <a:t>공사 </a:t>
            </a:r>
          </a:p>
        </p:txBody>
      </p:sp>
      <p:grpSp>
        <p:nvGrpSpPr>
          <p:cNvPr id="73736" name="그룹 90"/>
          <p:cNvGrpSpPr>
            <a:grpSpLocks/>
          </p:cNvGrpSpPr>
          <p:nvPr/>
        </p:nvGrpSpPr>
        <p:grpSpPr bwMode="auto">
          <a:xfrm>
            <a:off x="1663690" y="2133600"/>
            <a:ext cx="4282378" cy="1927225"/>
            <a:chOff x="2843839" y="2133027"/>
            <a:chExt cx="3573252" cy="1927077"/>
          </a:xfrm>
        </p:grpSpPr>
        <p:sp>
          <p:nvSpPr>
            <p:cNvPr id="95" name=" 3"/>
            <p:cNvSpPr/>
            <p:nvPr/>
          </p:nvSpPr>
          <p:spPr>
            <a:xfrm rot="4509385">
              <a:off x="4239944" y="1882957"/>
              <a:ext cx="1853933" cy="2500361"/>
            </a:xfrm>
            <a:prstGeom prst="swooshArrow">
              <a:avLst>
                <a:gd name="adj1" fmla="val 25000"/>
                <a:gd name="adj2" fmla="val 25000"/>
              </a:avLst>
            </a:prstGeom>
            <a:scene3d>
              <a:camera prst="orthographicFront">
                <a:rot lat="0" lon="0" rev="300000"/>
              </a:camera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6" name="TextBox 95"/>
            <p:cNvSpPr txBox="1"/>
            <p:nvPr/>
          </p:nvSpPr>
          <p:spPr>
            <a:xfrm>
              <a:off x="2843839" y="2133027"/>
              <a:ext cx="3096675" cy="39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 b="1" dirty="0">
                  <a:ln w="18000">
                    <a:solidFill>
                      <a:srgbClr val="FF99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바탕체" pitchFamily="17" charset="-127"/>
                  <a:ea typeface="바탕체" pitchFamily="17" charset="-127"/>
                </a:rPr>
                <a:t>난방에너지 </a:t>
              </a:r>
              <a:r>
                <a:rPr lang="en-US" altLang="ko-KR" sz="2000" b="1" dirty="0">
                  <a:ln w="18000">
                    <a:solidFill>
                      <a:srgbClr val="FF99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바탕체" pitchFamily="17" charset="-127"/>
                  <a:ea typeface="바탕체" pitchFamily="17" charset="-127"/>
                </a:rPr>
                <a:t>2</a:t>
              </a:r>
              <a:r>
                <a:rPr lang="ko-KR" altLang="en-US" sz="2000" b="1" dirty="0">
                  <a:ln w="18000">
                    <a:solidFill>
                      <a:srgbClr val="FF99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바탕체" pitchFamily="17" charset="-127"/>
                  <a:ea typeface="바탕체" pitchFamily="17" charset="-127"/>
                </a:rPr>
                <a:t>배 절감</a:t>
              </a:r>
              <a:r>
                <a:rPr lang="en-US" altLang="ko-KR" sz="2000" b="1" dirty="0">
                  <a:ln w="18000">
                    <a:solidFill>
                      <a:srgbClr val="FF99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바탕체" pitchFamily="17" charset="-127"/>
                  <a:ea typeface="바탕체" pitchFamily="17" charset="-127"/>
                </a:rPr>
                <a:t>!!</a:t>
              </a:r>
              <a:endParaRPr lang="ko-KR" altLang="en-US" sz="2000" b="1" dirty="0">
                <a:ln w="18000">
                  <a:solidFill>
                    <a:srgbClr val="FF99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바탕체" pitchFamily="17" charset="-127"/>
                <a:ea typeface="바탕체" pitchFamily="17" charset="-127"/>
              </a:endParaRPr>
            </a:p>
          </p:txBody>
        </p:sp>
      </p:grpSp>
      <p:grpSp>
        <p:nvGrpSpPr>
          <p:cNvPr id="73737" name="그룹 89"/>
          <p:cNvGrpSpPr>
            <a:grpSpLocks/>
          </p:cNvGrpSpPr>
          <p:nvPr/>
        </p:nvGrpSpPr>
        <p:grpSpPr bwMode="auto">
          <a:xfrm>
            <a:off x="5287826" y="1196975"/>
            <a:ext cx="3034383" cy="1727200"/>
            <a:chOff x="5868144" y="1196752"/>
            <a:chExt cx="2531938" cy="1727612"/>
          </a:xfrm>
        </p:grpSpPr>
        <p:graphicFrame>
          <p:nvGraphicFramePr>
            <p:cNvPr id="98" name="차트 97"/>
            <p:cNvGraphicFramePr/>
            <p:nvPr/>
          </p:nvGraphicFramePr>
          <p:xfrm>
            <a:off x="5868144" y="1196752"/>
            <a:ext cx="2531938" cy="15876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3740" name="TextBox 82"/>
            <p:cNvSpPr txBox="1">
              <a:spLocks noChangeArrowheads="1"/>
            </p:cNvSpPr>
            <p:nvPr/>
          </p:nvSpPr>
          <p:spPr bwMode="auto">
            <a:xfrm>
              <a:off x="6300192" y="2708920"/>
              <a:ext cx="4924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에스로</a:t>
              </a:r>
            </a:p>
          </p:txBody>
        </p:sp>
        <p:sp>
          <p:nvSpPr>
            <p:cNvPr id="73741" name="TextBox 83"/>
            <p:cNvSpPr txBox="1">
              <a:spLocks noChangeArrowheads="1"/>
            </p:cNvSpPr>
            <p:nvPr/>
          </p:nvSpPr>
          <p:spPr bwMode="auto">
            <a:xfrm>
              <a:off x="6732240" y="2708920"/>
              <a:ext cx="52129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 b="1">
                  <a:latin typeface="맑은 고딕" pitchFamily="50" charset="-127"/>
                  <a:ea typeface="맑은 고딕" pitchFamily="50" charset="-127"/>
                </a:rPr>
                <a:t>LH</a:t>
              </a: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공사</a:t>
              </a:r>
            </a:p>
          </p:txBody>
        </p:sp>
        <p:sp>
          <p:nvSpPr>
            <p:cNvPr id="73742" name="TextBox 84"/>
            <p:cNvSpPr txBox="1">
              <a:spLocks noChangeArrowheads="1"/>
            </p:cNvSpPr>
            <p:nvPr/>
          </p:nvSpPr>
          <p:spPr bwMode="auto">
            <a:xfrm>
              <a:off x="7363071" y="2708920"/>
              <a:ext cx="4924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에스로</a:t>
              </a:r>
            </a:p>
          </p:txBody>
        </p:sp>
        <p:sp>
          <p:nvSpPr>
            <p:cNvPr id="73743" name="TextBox 85"/>
            <p:cNvSpPr txBox="1">
              <a:spLocks noChangeArrowheads="1"/>
            </p:cNvSpPr>
            <p:nvPr/>
          </p:nvSpPr>
          <p:spPr bwMode="auto">
            <a:xfrm>
              <a:off x="7795119" y="2708920"/>
              <a:ext cx="52129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800" b="1">
                  <a:latin typeface="맑은 고딕" pitchFamily="50" charset="-127"/>
                  <a:ea typeface="맑은 고딕" pitchFamily="50" charset="-127"/>
                </a:rPr>
                <a:t>LH</a:t>
              </a: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공사</a:t>
              </a:r>
            </a:p>
          </p:txBody>
        </p:sp>
        <p:sp>
          <p:nvSpPr>
            <p:cNvPr id="73744" name="TextBox 86"/>
            <p:cNvSpPr txBox="1">
              <a:spLocks noChangeArrowheads="1"/>
            </p:cNvSpPr>
            <p:nvPr/>
          </p:nvSpPr>
          <p:spPr bwMode="auto">
            <a:xfrm>
              <a:off x="6372200" y="1197332"/>
              <a:ext cx="6976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배관직상부</a:t>
              </a:r>
            </a:p>
          </p:txBody>
        </p:sp>
        <p:sp>
          <p:nvSpPr>
            <p:cNvPr id="73745" name="TextBox 87"/>
            <p:cNvSpPr txBox="1">
              <a:spLocks noChangeArrowheads="1"/>
            </p:cNvSpPr>
            <p:nvPr/>
          </p:nvSpPr>
          <p:spPr bwMode="auto">
            <a:xfrm>
              <a:off x="7452320" y="1197332"/>
              <a:ext cx="6976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800" b="1">
                  <a:latin typeface="맑은 고딕" pitchFamily="50" charset="-127"/>
                  <a:ea typeface="맑은 고딕" pitchFamily="50" charset="-127"/>
                </a:rPr>
                <a:t>배관중앙부</a:t>
              </a:r>
            </a:p>
          </p:txBody>
        </p:sp>
        <p:sp>
          <p:nvSpPr>
            <p:cNvPr id="73746" name="TextBox 88"/>
            <p:cNvSpPr txBox="1">
              <a:spLocks noChangeArrowheads="1"/>
            </p:cNvSpPr>
            <p:nvPr/>
          </p:nvSpPr>
          <p:spPr bwMode="auto">
            <a:xfrm>
              <a:off x="5980874" y="1196752"/>
              <a:ext cx="3193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l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kumimoji="1" sz="23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ko-KR" altLang="en-US" sz="1100" b="1">
                  <a:latin typeface="맑은 고딕" pitchFamily="50" charset="-127"/>
                  <a:ea typeface="맑은 고딕" pitchFamily="50" charset="-127"/>
                </a:rPr>
                <a:t>℃</a:t>
              </a:r>
            </a:p>
          </p:txBody>
        </p:sp>
      </p:grpSp>
      <p:sp>
        <p:nvSpPr>
          <p:cNvPr id="106" name="직사각형 105"/>
          <p:cNvSpPr/>
          <p:nvPr/>
        </p:nvSpPr>
        <p:spPr bwMode="auto">
          <a:xfrm>
            <a:off x="775995" y="1484784"/>
            <a:ext cx="4278478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2200" dirty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표준대비 </a:t>
            </a:r>
            <a:r>
              <a:rPr lang="ko-KR" altLang="en-US" sz="2200" dirty="0" err="1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온도차</a:t>
            </a:r>
            <a:r>
              <a:rPr lang="ko-KR" altLang="en-US" sz="2200" dirty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dirty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5.2~6.3℃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-55-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8421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5" descr="C:\Documents and Settings\Administrator\바탕 화면\공유파일\임시방\홈페이지\타이틀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711"/>
            <a:ext cx="3285745" cy="4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899022" y="221809"/>
            <a:ext cx="2786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defRPr>
            </a:lvl9pPr>
          </a:lstStyle>
          <a:p>
            <a:pPr eaLnBrk="1" hangingPunct="1"/>
            <a:r>
              <a:rPr lang="ko-KR" altLang="en-US" b="1" dirty="0" smtClean="0">
                <a:solidFill>
                  <a:schemeClr val="bg1"/>
                </a:solidFill>
                <a:latin typeface="+mn-ea"/>
                <a:ea typeface="+mn-ea"/>
              </a:rPr>
              <a:t> 시공 실적</a:t>
            </a:r>
            <a:endParaRPr lang="ko-KR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463988" y="764704"/>
            <a:ext cx="0" cy="547260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467544" y="764704"/>
            <a:ext cx="7992888" cy="547260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39552" y="836712"/>
            <a:ext cx="37953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b="1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충북 문경시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기업 연수원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+mn-ea"/>
            </a:endParaRP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부산시 동래구 원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,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투룸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빌딩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전세대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성남시 판교 다세대주택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경기도 하남시 다세대 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양지 이동용 주택 모델하우스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경남 창원시 사찰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,LPG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전북 완주군 사찰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전남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익산군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사찰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endParaRPr lang="en-US" altLang="ko-KR" sz="1000" dirty="0">
              <a:solidFill>
                <a:prstClr val="black"/>
              </a:solidFill>
              <a:latin typeface="+mn-ea"/>
            </a:endParaRP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광주시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다세대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충북 청주시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어린이집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강원도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홍천시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어린이집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경기도 성남시 분당 상가학원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남양주시 이동주택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성남시 분당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맛사지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숍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상가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성남시 다세대 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 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일산 교회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경남 창원시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상남동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한의원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 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경남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장유 가든 식당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인천시 남구 교회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endParaRPr lang="en-US" altLang="ko-KR" sz="1000" dirty="0" smtClean="0">
              <a:solidFill>
                <a:prstClr val="black"/>
              </a:solidFill>
              <a:latin typeface="+mn-ea"/>
            </a:endParaRP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경북 봉화군 농가주택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54736" y="836712"/>
            <a:ext cx="388843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b="1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전남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익산군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사찰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의정부 사찰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서초구 상가주택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서울시 신림동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산후조리원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습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,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용인시 다세대주택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경기도 가평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노인암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요양전문병원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습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,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전기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,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용인시 다세대주택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성남시 판교 다세대 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1-4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차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전남 순천시 상가주택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강원도 영월 황토 전원주택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이천 농가주택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충북 진천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어린이집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경기도 성남 판교 다세대주택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성남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분당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다세대주택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충북 진천 상가 식당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광주시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공장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숙소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경기도 광주시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도척리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다세대 주택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강원도 평창군 전원주택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충남 부여군 교회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광주시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능원리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교회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endParaRPr lang="ko-KR" altLang="en-US" sz="10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4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-56-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6329272"/>
            <a:ext cx="422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※ </a:t>
            </a:r>
            <a:r>
              <a:rPr lang="ko-KR" altLang="en-US" sz="1200" b="1" dirty="0" smtClean="0"/>
              <a:t>본 실적은 일부 대리점의 시공실적 만을 참고하였습니다</a:t>
            </a:r>
            <a:r>
              <a:rPr lang="en-US" altLang="ko-KR" sz="1200" b="1" dirty="0" smtClean="0"/>
              <a:t>.</a:t>
            </a:r>
            <a:r>
              <a:rPr lang="ko-KR" altLang="en-US" sz="1200" b="1" dirty="0" smtClean="0"/>
              <a:t>  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xmlns="" val="22551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67544" y="764704"/>
            <a:ext cx="7992888" cy="547260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611560" y="836712"/>
            <a:ext cx="3924436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000" dirty="0" smtClean="0">
                <a:latin typeface="+mn-ea"/>
              </a:rPr>
              <a:t> 충북 청주시 메디컬센터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경기도 광주시 </a:t>
            </a:r>
            <a:r>
              <a:rPr lang="ko-KR" altLang="en-US" sz="1000" dirty="0">
                <a:latin typeface="+mn-ea"/>
              </a:rPr>
              <a:t>요양병원 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건식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창원시 아파트 </a:t>
            </a:r>
            <a:r>
              <a:rPr lang="ko-KR" altLang="en-US" sz="1000" dirty="0" err="1" smtClean="0">
                <a:latin typeface="+mn-ea"/>
              </a:rPr>
              <a:t>리모델링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건식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 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경기도 이천 전원주택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건식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경기도 광주시 시설연합회 </a:t>
            </a:r>
            <a:r>
              <a:rPr lang="ko-KR" altLang="en-US" sz="1000" dirty="0" err="1" smtClean="0">
                <a:latin typeface="+mn-ea"/>
              </a:rPr>
              <a:t>어린이집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건식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전기보일러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서울시 망원동 사찰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건식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전기보일러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경기도 강화 </a:t>
            </a:r>
            <a:r>
              <a:rPr lang="ko-KR" altLang="en-US" sz="1000" dirty="0" err="1" smtClean="0">
                <a:latin typeface="+mn-ea"/>
              </a:rPr>
              <a:t>펜션주택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000" dirty="0" smtClean="0">
                <a:latin typeface="+mn-ea"/>
              </a:rPr>
              <a:t> 경기도 강화 </a:t>
            </a:r>
            <a:r>
              <a:rPr lang="ko-KR" altLang="en-US" sz="1000" dirty="0" err="1" smtClean="0">
                <a:latin typeface="+mn-ea"/>
              </a:rPr>
              <a:t>펜션</a:t>
            </a:r>
            <a:r>
              <a:rPr lang="ko-KR" altLang="en-US" sz="1000" dirty="0" smtClean="0">
                <a:latin typeface="+mn-ea"/>
              </a:rPr>
              <a:t> 하우</a:t>
            </a:r>
            <a:r>
              <a:rPr lang="ko-KR" altLang="en-US" sz="1000" dirty="0">
                <a:latin typeface="+mn-ea"/>
              </a:rPr>
              <a:t>스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기름보일러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000" dirty="0" smtClean="0">
                <a:latin typeface="+mn-ea"/>
              </a:rPr>
              <a:t> 경기도 의정부시 가든 음식점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전기보일러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부산 광역시 </a:t>
            </a:r>
            <a:r>
              <a:rPr lang="ko-KR" altLang="en-US" sz="1000" dirty="0" err="1" smtClean="0">
                <a:latin typeface="+mn-ea"/>
              </a:rPr>
              <a:t>온천동</a:t>
            </a:r>
            <a:r>
              <a:rPr lang="ko-KR" altLang="en-US" sz="1000" dirty="0" smtClean="0">
                <a:latin typeface="+mn-ea"/>
              </a:rPr>
              <a:t> 원</a:t>
            </a:r>
            <a:r>
              <a:rPr lang="en-US" altLang="ko-KR" sz="1000" dirty="0" smtClean="0">
                <a:latin typeface="+mn-ea"/>
              </a:rPr>
              <a:t>,</a:t>
            </a:r>
            <a:r>
              <a:rPr lang="ko-KR" altLang="en-US" sz="1000" dirty="0" err="1" smtClean="0">
                <a:latin typeface="+mn-ea"/>
              </a:rPr>
              <a:t>투룸</a:t>
            </a:r>
            <a:r>
              <a:rPr lang="ko-KR" altLang="en-US" sz="1000" dirty="0" smtClean="0">
                <a:latin typeface="+mn-ea"/>
              </a:rPr>
              <a:t> 빌딩 </a:t>
            </a:r>
            <a:r>
              <a:rPr lang="en-US" altLang="ko-KR" sz="1000" dirty="0" smtClean="0">
                <a:latin typeface="+mn-ea"/>
              </a:rPr>
              <a:t>(LPG</a:t>
            </a:r>
            <a:r>
              <a:rPr lang="ko-KR" altLang="en-US" sz="1000" dirty="0" smtClean="0">
                <a:latin typeface="+mn-ea"/>
              </a:rPr>
              <a:t>가스보일러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000" dirty="0" smtClean="0">
                <a:latin typeface="+mn-ea"/>
              </a:rPr>
              <a:t>경기도 가평 </a:t>
            </a:r>
            <a:r>
              <a:rPr lang="ko-KR" altLang="en-US" sz="1000" dirty="0" err="1" smtClean="0">
                <a:latin typeface="+mn-ea"/>
              </a:rPr>
              <a:t>펜션주택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지열보일러</a:t>
            </a:r>
            <a:r>
              <a:rPr lang="en-US" altLang="ko-KR" sz="1000" dirty="0" smtClean="0">
                <a:latin typeface="+mn-ea"/>
              </a:rPr>
              <a:t>)</a:t>
            </a:r>
            <a:r>
              <a:rPr lang="ko-KR" altLang="en-US" sz="1000" dirty="0" smtClean="0">
                <a:latin typeface="+mn-ea"/>
              </a:rPr>
              <a:t> </a:t>
            </a:r>
            <a:endParaRPr lang="en-US" altLang="ko-KR" sz="1000" dirty="0" smtClean="0">
              <a:latin typeface="+mn-ea"/>
            </a:endParaRP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ko-KR" altLang="en-US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경기도 가평 사찰 </a:t>
            </a:r>
            <a:r>
              <a:rPr kumimoji="0" lang="en-US" altLang="ko-KR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건식</a:t>
            </a:r>
            <a:r>
              <a:rPr kumimoji="0" lang="en-US" altLang="ko-KR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전기보일러</a:t>
            </a:r>
            <a:r>
              <a:rPr kumimoji="0" lang="en-US" altLang="ko-KR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)</a:t>
            </a:r>
          </a:p>
          <a:p>
            <a:pPr marL="0" marR="0" lvl="0" indent="0" defTabSz="914400" rtl="0" eaLnBrk="1" fontAlgn="auto" latinLnBrk="1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1000" dirty="0" smtClean="0">
                <a:latin typeface="+mn-ea"/>
              </a:rPr>
              <a:t>- </a:t>
            </a:r>
            <a:r>
              <a:rPr lang="ko-KR" altLang="en-US" sz="1000" dirty="0" smtClean="0">
                <a:latin typeface="+mn-ea"/>
              </a:rPr>
              <a:t>강원도 강릉 전원주택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습식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기름보일러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kumimoji="0" lang="ko-KR" altLang="en-US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경남 창원시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상남동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한의원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도시가스보일러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성남시 분당 학원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강남구 세곡동 다세대 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 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가평 전원주택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분당 백현동 학원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충남 서천군 상가주택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endParaRPr lang="en-US" altLang="ko-KR" sz="1000" dirty="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경남 남해군 전원주택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+mn-ea"/>
            </a:endParaRPr>
          </a:p>
        </p:txBody>
      </p:sp>
      <p:cxnSp>
        <p:nvCxnSpPr>
          <p:cNvPr id="8" name="직선 연결선 7"/>
          <p:cNvCxnSpPr>
            <a:stCxn id="6" idx="0"/>
            <a:endCxn id="6" idx="2"/>
          </p:cNvCxnSpPr>
          <p:nvPr/>
        </p:nvCxnSpPr>
        <p:spPr>
          <a:xfrm>
            <a:off x="4463988" y="764704"/>
            <a:ext cx="0" cy="547260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4606776" y="799539"/>
            <a:ext cx="378164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강원도 고성 군부대 내무반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광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주시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도평리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주택단지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상계동 다세대 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마루난방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가스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울산시 북구 일반주택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마루난방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  <a:endParaRPr lang="en-US" altLang="ko-KR" sz="1000" dirty="0">
              <a:solidFill>
                <a:prstClr val="black"/>
              </a:solidFill>
              <a:latin typeface="+mn-ea"/>
            </a:endParaRP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충북 괴산 전원주택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마루난방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경남 산청군 전원주택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마루난방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경남 거창군 전원주택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강원도 고성군 소방서 신축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경북 칠곡군 전원주택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마루난방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광주시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암전문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요양병원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/LPG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가평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펜션타운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용인시 낚시터 방갈로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서대문구 홍은동 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서울시 마포구 오피스텔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리모델링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강원도 원주시 남한강 생태마을 주택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습식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여주시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산북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한옥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리모델링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용인시 자연휴양림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강원도 인제군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펜션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리모델링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기름보일러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경기도 양평 오피스텔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가스보일러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>
              <a:lnSpc>
                <a:spcPts val="18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경기도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여주시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000" dirty="0" err="1" smtClean="0">
                <a:solidFill>
                  <a:prstClr val="black"/>
                </a:solidFill>
                <a:latin typeface="+mn-ea"/>
              </a:rPr>
              <a:t>요가원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+mn-ea"/>
              </a:rPr>
              <a:t>전기보일러</a:t>
            </a:r>
            <a:r>
              <a:rPr lang="en-US" altLang="ko-KR" sz="1000" dirty="0" smtClean="0">
                <a:solidFill>
                  <a:prstClr val="black"/>
                </a:solidFill>
                <a:latin typeface="+mn-ea"/>
              </a:rPr>
              <a:t>) </a:t>
            </a:r>
            <a:endParaRPr lang="ko-KR" altLang="en-US" sz="10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0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-57-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6329272"/>
            <a:ext cx="419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※ </a:t>
            </a:r>
            <a:r>
              <a:rPr lang="ko-KR" altLang="en-US" sz="1200" b="1" dirty="0" smtClean="0"/>
              <a:t>본 실적은 일부 대리점의 시공실적 만을 참고하였습니다</a:t>
            </a:r>
            <a:r>
              <a:rPr lang="en-US" altLang="ko-KR" sz="1200" b="1" dirty="0" smtClean="0"/>
              <a:t>.</a:t>
            </a:r>
            <a:r>
              <a:rPr lang="ko-KR" altLang="en-US" sz="1200" b="1" dirty="0" smtClean="0"/>
              <a:t>  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xmlns="" val="37106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차 작업사진\차 작업사진1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2978938" cy="16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차 작업사진\CAM017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288" y="3439269"/>
            <a:ext cx="5416707" cy="29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차 작업사진\CAM017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024"/>
            <a:ext cx="584864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-58-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510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B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홍보 인쇄물\인쇄용\마루난방표지뒷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33265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300192" y="6165304"/>
            <a:ext cx="253011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ozuka Mincho Pro B" pitchFamily="18" charset="-128"/>
                <a:ea typeface="Kozuka Mincho Pro B" pitchFamily="18" charset="-128"/>
              </a:rPr>
              <a:t>www.esro.kr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수평선M" pitchFamily="18" charset="-127"/>
                <a:ea typeface="HY수평선M" pitchFamily="18" charset="-127"/>
              </a:rPr>
              <a:t> / </a:t>
            </a: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1544-4647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제품 이미지\마루 조립모습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175" y="692695"/>
            <a:ext cx="7200799" cy="41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사각형 설명선 10"/>
          <p:cNvSpPr/>
          <p:nvPr/>
        </p:nvSpPr>
        <p:spPr>
          <a:xfrm rot="825591">
            <a:off x="5319441" y="1095402"/>
            <a:ext cx="3464377" cy="648072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rgbClr val="92D050">
              <a:alpha val="25000"/>
            </a:srgb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824725">
            <a:off x="5606356" y="1138896"/>
            <a:ext cx="296652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ko-KR" altLang="en-US" sz="1600" b="1" dirty="0" err="1" smtClean="0">
                <a:latin typeface="HY견명조" pitchFamily="18" charset="-127"/>
                <a:ea typeface="HY견명조" pitchFamily="18" charset="-127"/>
              </a:rPr>
              <a:t>차음성</a:t>
            </a:r>
            <a:r>
              <a:rPr lang="en-US" altLang="ko-KR" sz="1600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b="1" dirty="0" err="1" smtClean="0">
                <a:latin typeface="HY견명조" pitchFamily="18" charset="-127"/>
                <a:ea typeface="HY견명조" pitchFamily="18" charset="-127"/>
              </a:rPr>
              <a:t>내진성</a:t>
            </a:r>
            <a:r>
              <a:rPr lang="en-US" altLang="ko-KR" sz="1600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b="1" dirty="0" smtClean="0">
                <a:latin typeface="HY견명조" pitchFamily="18" charset="-127"/>
                <a:ea typeface="HY견명조" pitchFamily="18" charset="-127"/>
              </a:rPr>
              <a:t>강성</a:t>
            </a:r>
            <a:r>
              <a:rPr lang="en-US" altLang="ko-KR" sz="1600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b="1" dirty="0" err="1" smtClean="0">
                <a:latin typeface="HY견명조" pitchFamily="18" charset="-127"/>
                <a:ea typeface="HY견명조" pitchFamily="18" charset="-127"/>
              </a:rPr>
              <a:t>시공성</a:t>
            </a:r>
            <a:r>
              <a:rPr lang="en-US" altLang="ko-KR" sz="1600" b="1" dirty="0" smtClean="0">
                <a:latin typeface="HY견명조" pitchFamily="18" charset="-127"/>
                <a:ea typeface="HY견명조" pitchFamily="18" charset="-127"/>
              </a:rPr>
              <a:t>, </a:t>
            </a:r>
          </a:p>
          <a:p>
            <a:pPr>
              <a:lnSpc>
                <a:spcPts val="1900"/>
              </a:lnSpc>
            </a:pPr>
            <a:r>
              <a:rPr lang="ko-KR" altLang="en-US" sz="1600" b="1" dirty="0" smtClean="0">
                <a:latin typeface="HY견명조" pitchFamily="18" charset="-127"/>
                <a:ea typeface="HY견명조" pitchFamily="18" charset="-127"/>
              </a:rPr>
              <a:t>유지보수성이 탁월한 구조</a:t>
            </a:r>
            <a:r>
              <a:rPr lang="en-US" altLang="ko-KR" sz="1600" b="1" dirty="0" smtClean="0">
                <a:latin typeface="HY견명조" pitchFamily="18" charset="-127"/>
                <a:ea typeface="HY견명조" pitchFamily="18" charset="-127"/>
              </a:rPr>
              <a:t>!!</a:t>
            </a:r>
            <a:endParaRPr lang="ko-KR" altLang="en-US" sz="16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395536" y="620688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2.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공간마루 온수난방 구조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30238" y="4910144"/>
            <a:ext cx="5165898" cy="320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6816" y="4942690"/>
            <a:ext cx="1999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+mn-ea"/>
              </a:rPr>
              <a:t>공동주택</a:t>
            </a:r>
            <a:r>
              <a:rPr lang="en-US" altLang="ko-KR" sz="1200" b="1" dirty="0" smtClean="0">
                <a:latin typeface="+mn-ea"/>
              </a:rPr>
              <a:t>/</a:t>
            </a:r>
            <a:r>
              <a:rPr lang="ko-KR" altLang="en-US" sz="1200" b="1" dirty="0" smtClean="0">
                <a:latin typeface="+mn-ea"/>
              </a:rPr>
              <a:t>주택</a:t>
            </a:r>
            <a:r>
              <a:rPr lang="en-US" altLang="ko-KR" sz="1200" b="1" dirty="0" smtClean="0">
                <a:latin typeface="+mn-ea"/>
              </a:rPr>
              <a:t>/</a:t>
            </a:r>
            <a:r>
              <a:rPr lang="ko-KR" altLang="en-US" sz="1200" b="1" dirty="0" err="1" smtClean="0">
                <a:latin typeface="+mn-ea"/>
              </a:rPr>
              <a:t>상업용건물</a:t>
            </a:r>
            <a:endParaRPr lang="ko-KR" altLang="en-US" sz="1200" b="1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568" y="5284999"/>
            <a:ext cx="8064896" cy="1169859"/>
            <a:chOff x="683568" y="5157192"/>
            <a:chExt cx="8064896" cy="1169859"/>
          </a:xfrm>
        </p:grpSpPr>
        <p:pic>
          <p:nvPicPr>
            <p:cNvPr id="14" name="Picture 19" descr="F:\에스로 시스템 플로어\제목 없음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5239096"/>
              <a:ext cx="733315" cy="601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 descr="F:\에스로 시스템 플로어\제목 없음-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5229200"/>
              <a:ext cx="720080" cy="607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F:\에스로 시스템 플로어\제목 없음-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157192"/>
              <a:ext cx="828092" cy="63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F:\에스로 시스템 플로어\제목 없음-2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5157192"/>
              <a:ext cx="877331" cy="64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F:\에스로 시스템 플로어\그림0003-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8064" y="5232029"/>
              <a:ext cx="701402" cy="61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F:\에스로 시스템 플로어\그림0003-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27984" y="5229200"/>
              <a:ext cx="722167" cy="61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제품 사진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227433"/>
              <a:ext cx="726802" cy="109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:\에스로 시스템 플로어\그림3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154" y="5232029"/>
              <a:ext cx="1609310" cy="61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직사각형 24"/>
          <p:cNvSpPr/>
          <p:nvPr/>
        </p:nvSpPr>
        <p:spPr>
          <a:xfrm>
            <a:off x="5868144" y="4910144"/>
            <a:ext cx="1160342" cy="320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916958" y="4931933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+mn-ea"/>
              </a:rPr>
              <a:t>전시관</a:t>
            </a:r>
            <a:r>
              <a:rPr lang="en-US" altLang="ko-KR" sz="1200" b="1" dirty="0" smtClean="0">
                <a:latin typeface="+mn-ea"/>
              </a:rPr>
              <a:t>/</a:t>
            </a:r>
            <a:r>
              <a:rPr lang="ko-KR" altLang="en-US" sz="1200" b="1" dirty="0" smtClean="0">
                <a:latin typeface="+mn-ea"/>
              </a:rPr>
              <a:t>체육관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084066" y="4910144"/>
            <a:ext cx="1160342" cy="320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163791" y="4931933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err="1" smtClean="0">
                <a:latin typeface="+mn-ea"/>
              </a:rPr>
              <a:t>실내외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ko-KR" altLang="en-US" sz="1200" b="1" dirty="0" err="1" smtClean="0">
                <a:latin typeface="+mn-ea"/>
              </a:rPr>
              <a:t>데크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205" y="591816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 smtClean="0"/>
              <a:t>차음용</a:t>
            </a:r>
            <a:endParaRPr lang="ko-KR" alt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768260" y="591816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/>
              <a:t>보강용</a:t>
            </a:r>
            <a:endParaRPr lang="ko-KR" alt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01516" y="6033578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 smtClean="0"/>
              <a:t>차음용</a:t>
            </a:r>
            <a:endParaRPr lang="ko-KR" alt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63888" y="6033578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/>
              <a:t>보강용</a:t>
            </a:r>
            <a:endParaRPr lang="ko-KR" alt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4583613" y="598076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 smtClean="0"/>
              <a:t>차음용</a:t>
            </a:r>
            <a:endParaRPr lang="ko-KR" alt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5221" y="600800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/>
              <a:t>보강용</a:t>
            </a:r>
            <a:endParaRPr lang="ko-KR" alt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6156176" y="645391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/>
              <a:t>충격흡수용</a:t>
            </a:r>
            <a:endParaRPr lang="ko-KR" altLang="en-US" sz="800" dirty="0"/>
          </a:p>
        </p:txBody>
      </p:sp>
      <p:cxnSp>
        <p:nvCxnSpPr>
          <p:cNvPr id="10" name="직선 연결선 9"/>
          <p:cNvCxnSpPr/>
          <p:nvPr/>
        </p:nvCxnSpPr>
        <p:spPr>
          <a:xfrm rot="21403482" flipV="1">
            <a:off x="5344312" y="2124797"/>
            <a:ext cx="216024" cy="73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7078551" y="2661114"/>
            <a:ext cx="1120917" cy="3358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36" idx="1"/>
          </p:cNvCxnSpPr>
          <p:nvPr/>
        </p:nvCxnSpPr>
        <p:spPr>
          <a:xfrm flipH="1" flipV="1">
            <a:off x="5511443" y="2172870"/>
            <a:ext cx="889814" cy="297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750623">
            <a:off x="6393051" y="239090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1220</a:t>
            </a:r>
            <a:r>
              <a:rPr lang="ko-KR" altLang="en-US" sz="1400" dirty="0" smtClean="0"/>
              <a:t>㎜</a:t>
            </a:r>
            <a:endParaRPr lang="ko-KR" altLang="en-US" sz="1400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7503633" y="3549955"/>
            <a:ext cx="328924" cy="96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8135138" y="3248980"/>
            <a:ext cx="216024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 flipV="1">
            <a:off x="8041193" y="3320988"/>
            <a:ext cx="144016" cy="72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 flipH="1">
            <a:off x="7702645" y="3513951"/>
            <a:ext cx="160776" cy="72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20081954">
            <a:off x="7867668" y="3396067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400</a:t>
            </a:r>
            <a:r>
              <a:rPr lang="ko-KR" altLang="en-US" sz="1400" dirty="0" smtClean="0"/>
              <a:t>㎜</a:t>
            </a:r>
            <a:endParaRPr lang="ko-KR" altLang="en-US" sz="1400" dirty="0"/>
          </a:p>
        </p:txBody>
      </p:sp>
      <p:sp>
        <p:nvSpPr>
          <p:cNvPr id="41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-6-</a:t>
            </a:r>
            <a:endParaRPr lang="ko-KR" altLang="en-US" dirty="0"/>
          </a:p>
        </p:txBody>
      </p:sp>
      <p:cxnSp>
        <p:nvCxnSpPr>
          <p:cNvPr id="51" name="직선 연결선 50"/>
          <p:cNvCxnSpPr/>
          <p:nvPr/>
        </p:nvCxnSpPr>
        <p:spPr>
          <a:xfrm flipV="1">
            <a:off x="8093742" y="2996952"/>
            <a:ext cx="298817" cy="158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02796" y="354995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파티컬</a:t>
            </a:r>
            <a:r>
              <a:rPr lang="ko-KR" altLang="en-US" sz="9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보드</a:t>
            </a:r>
            <a:endParaRPr lang="en-US" altLang="ko-KR" sz="9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9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t=20</a:t>
            </a:r>
            <a:r>
              <a:rPr lang="ko-KR" altLang="en-US" sz="9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㎜</a:t>
            </a:r>
            <a:endParaRPr lang="ko-KR" altLang="en-US" sz="9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52915" y="1836289"/>
            <a:ext cx="1138470" cy="3098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751593" y="1855088"/>
            <a:ext cx="113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각종 마감재</a:t>
            </a:r>
            <a:endParaRPr lang="ko-KR" altLang="en-US" sz="1400" b="1" dirty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2927611" y="2280780"/>
            <a:ext cx="1092494" cy="2999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2937361" y="2276872"/>
            <a:ext cx="112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/>
              <a:t>에스로</a:t>
            </a:r>
            <a:r>
              <a:rPr lang="ko-KR" altLang="en-US" sz="1400" b="1" dirty="0" smtClean="0"/>
              <a:t> 구돌</a:t>
            </a:r>
            <a:endParaRPr lang="ko-KR" altLang="en-US" sz="1400" b="1" dirty="0"/>
          </a:p>
        </p:txBody>
      </p:sp>
      <p:sp>
        <p:nvSpPr>
          <p:cNvPr id="57" name="모서리가 둥근 직사각형 56"/>
          <p:cNvSpPr/>
          <p:nvPr/>
        </p:nvSpPr>
        <p:spPr>
          <a:xfrm>
            <a:off x="5321930" y="3068960"/>
            <a:ext cx="1194286" cy="2999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5275137" y="3109343"/>
            <a:ext cx="1385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공간마루 바닥</a:t>
            </a:r>
            <a:endParaRPr lang="ko-KR" altLang="en-US" sz="1400" b="1" dirty="0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4324862" y="2640820"/>
            <a:ext cx="749930" cy="2999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4324862" y="263691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  합판</a:t>
            </a:r>
            <a:endParaRPr lang="ko-KR" altLang="en-US" sz="1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324862" y="2988109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t=5</a:t>
            </a:r>
            <a:r>
              <a:rPr lang="ko-KR" altLang="en-US" sz="9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㎜이상</a:t>
            </a:r>
            <a:endParaRPr lang="ko-KR" altLang="en-US" sz="9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모서리가 둥근 사각형 설명선 52"/>
          <p:cNvSpPr/>
          <p:nvPr/>
        </p:nvSpPr>
        <p:spPr>
          <a:xfrm rot="12362432">
            <a:off x="408921" y="3777171"/>
            <a:ext cx="2721136" cy="511618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rgbClr val="C496C4">
              <a:alpha val="25000"/>
            </a:srgb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575799">
            <a:off x="398715" y="3883629"/>
            <a:ext cx="2784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단열재 설치 어려움 해방 </a:t>
            </a:r>
            <a:r>
              <a:rPr lang="en-US" altLang="ko-KR" sz="16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  <a:endParaRPr lang="ko-KR" altLang="en-US" sz="16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제품 이미지\난방형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374" y="4040862"/>
            <a:ext cx="5235104" cy="24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オンリーワン技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473305" y="5566345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latin typeface="+mn-ea"/>
              </a:rPr>
              <a:t>지지각</a:t>
            </a:r>
            <a:r>
              <a:rPr lang="ko-KR" altLang="en-US" sz="1200" b="1" dirty="0" smtClean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SA</a:t>
            </a:r>
            <a:r>
              <a:rPr lang="ko-KR" altLang="en-US" sz="1200" b="1" dirty="0" smtClean="0">
                <a:latin typeface="+mn-ea"/>
              </a:rPr>
              <a:t>형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6990" y="4088105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마감재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강화마루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5318689" y="4226605"/>
            <a:ext cx="1701583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5525726" y="4586645"/>
            <a:ext cx="1287974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13700" y="4437112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방열 </a:t>
            </a:r>
            <a:r>
              <a:rPr lang="ko-KR" altLang="en-US" sz="1200" b="1" dirty="0" err="1" smtClean="0">
                <a:latin typeface="맑은 고딕" pitchFamily="50" charset="-127"/>
                <a:ea typeface="맑은 고딕" pitchFamily="50" charset="-127"/>
              </a:rPr>
              <a:t>보호판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AL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t:0.5㎜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5452682" y="4863644"/>
            <a:ext cx="1079780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32462" y="4725144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패널 바닥재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t:15㎜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5023887" y="5454924"/>
            <a:ext cx="1129425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53312" y="5303190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온수배관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(3¢)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t:6㎜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5554128" y="6041826"/>
            <a:ext cx="1230704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43649" y="5903326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latin typeface="맑은 고딕" pitchFamily="50" charset="-127"/>
                <a:ea typeface="맑은 고딕" pitchFamily="50" charset="-127"/>
              </a:rPr>
              <a:t>파티컬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보드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t:20㎜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602006" y="817548"/>
            <a:ext cx="599715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에스로</a:t>
            </a:r>
            <a:r>
              <a:rPr lang="ko-KR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온수난방 패널과의 완벽조화</a:t>
            </a:r>
            <a:r>
              <a:rPr lang="en-US" altLang="ko-K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!!</a:t>
            </a:r>
            <a:endParaRPr lang="en-US" altLang="ko-K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264704" y="404664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3.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적용 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TYPE  -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강B" pitchFamily="18" charset="-127"/>
                <a:ea typeface="HY강B" pitchFamily="18" charset="-127"/>
              </a:rPr>
              <a:t>난방형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22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-7-</a:t>
            </a:r>
            <a:endParaRPr lang="ko-KR" altLang="en-US" dirty="0"/>
          </a:p>
        </p:txBody>
      </p:sp>
      <p:cxnSp>
        <p:nvCxnSpPr>
          <p:cNvPr id="27" name="직선 연결선 26"/>
          <p:cNvCxnSpPr/>
          <p:nvPr/>
        </p:nvCxnSpPr>
        <p:spPr>
          <a:xfrm>
            <a:off x="5452682" y="5193196"/>
            <a:ext cx="919518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69336" y="5013176"/>
            <a:ext cx="116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합판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t:5㎜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이상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" name="Picture 23" descr="G:\에스로 시스템 플로어\작업용사진\난방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09688"/>
            <a:ext cx="75914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G:\에스로 시스템 플로어\작업용사진\그림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053" y="4040188"/>
            <a:ext cx="22907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제품 이미지\비 난방형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462" y="3993045"/>
            <a:ext cx="5066946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4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5" descr="단독 주택 시리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9036496" cy="1368152"/>
          </a:xfrm>
          <a:prstGeom prst="rect">
            <a:avLst/>
          </a:prstGeom>
          <a:noFill/>
        </p:spPr>
      </p:pic>
      <p:sp>
        <p:nvSpPr>
          <p:cNvPr id="11" name="모서리가 둥근 사각형 설명선 10"/>
          <p:cNvSpPr/>
          <p:nvPr/>
        </p:nvSpPr>
        <p:spPr>
          <a:xfrm>
            <a:off x="264704" y="404664"/>
            <a:ext cx="3096344" cy="360040"/>
          </a:xfrm>
          <a:prstGeom prst="wedgeRoundRectCallout">
            <a:avLst>
              <a:gd name="adj1" fmla="val -19575"/>
              <a:gd name="adj2" fmla="val 1192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적용 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TYPE  -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강B" pitchFamily="18" charset="-127"/>
                <a:ea typeface="HY강B" pitchFamily="18" charset="-127"/>
              </a:rPr>
              <a:t>비난방형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2" name="Picture 6" descr="제품 사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93045"/>
            <a:ext cx="2376264" cy="2400301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7020272" y="4166642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마감재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강화마루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및 타일 등 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4248" y="4736177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경우에 따라 합판 시공 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20272" y="5722937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latin typeface="+mn-ea"/>
              </a:rPr>
              <a:t>지지각</a:t>
            </a:r>
            <a:r>
              <a:rPr lang="ko-KR" altLang="en-US" sz="1200" b="1" dirty="0" smtClean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SA</a:t>
            </a:r>
            <a:r>
              <a:rPr lang="ko-KR" altLang="en-US" sz="1200" b="1" dirty="0" smtClean="0">
                <a:latin typeface="+mn-ea"/>
              </a:rPr>
              <a:t>형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2988" y="5168225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latin typeface="맑은 고딕" pitchFamily="50" charset="-127"/>
                <a:ea typeface="맑은 고딕" pitchFamily="50" charset="-127"/>
              </a:rPr>
              <a:t>파티컬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보드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t:20㎜</a:t>
            </a:r>
            <a:endParaRPr lang="ko-KR" altLang="en-US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519877" y="900009"/>
            <a:ext cx="569579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난방이 불필요한 실내공간도  </a:t>
            </a:r>
            <a:r>
              <a:rPr lang="en-US" altLang="ko-K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!!</a:t>
            </a:r>
            <a:endParaRPr lang="en-US" altLang="ko-K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-8-</a:t>
            </a:r>
            <a:endParaRPr lang="ko-KR" altLang="en-US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5318688" y="4293096"/>
            <a:ext cx="1701583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245421" y="4874676"/>
            <a:ext cx="1557567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5580112" y="5306724"/>
            <a:ext cx="1222876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V="1">
            <a:off x="5868144" y="5877272"/>
            <a:ext cx="0" cy="216024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5868144" y="5877272"/>
            <a:ext cx="108012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5" descr="G:\에스로 시스템 플로어\작업용사진\비난방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73200"/>
            <a:ext cx="76327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5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476672"/>
            </a:xfrm>
            <a:prstGeom prst="rect">
              <a:avLst/>
            </a:prstGeom>
            <a:gradFill>
              <a:gsLst>
                <a:gs pos="0">
                  <a:srgbClr val="FFC00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0" y="0"/>
              <a:ext cx="107504" cy="685800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2" descr="사진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340768"/>
              <a:ext cx="7560840" cy="3312368"/>
            </a:xfrm>
            <a:prstGeom prst="rect">
              <a:avLst/>
            </a:prstGeom>
            <a:noFill/>
          </p:spPr>
        </p:pic>
        <p:pic>
          <p:nvPicPr>
            <p:cNvPr id="11" name="Picture 2" descr="F:\에스로 시스템 플로어\그림3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059" y="4857328"/>
              <a:ext cx="344805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F:\에스로 시스템 플로어\그림3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797152"/>
              <a:ext cx="3048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모서리가 둥근 사각형 설명선 12"/>
            <p:cNvSpPr/>
            <p:nvPr/>
          </p:nvSpPr>
          <p:spPr>
            <a:xfrm>
              <a:off x="270223" y="296652"/>
              <a:ext cx="3096344" cy="360040"/>
            </a:xfrm>
            <a:prstGeom prst="wedgeRoundRectCallout">
              <a:avLst>
                <a:gd name="adj1" fmla="val -19575"/>
                <a:gd name="adj2" fmla="val 11921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5. </a:t>
              </a:r>
              <a:r>
                <a:rPr lang="ko-KR" alt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적용  </a:t>
              </a: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c </a:t>
              </a: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강B" pitchFamily="18" charset="-127"/>
                  <a:ea typeface="HY강B" pitchFamily="18" charset="-127"/>
                </a:rPr>
                <a:t>- </a:t>
              </a:r>
              <a:r>
                <a:rPr lang="ko-KR" altLang="en-US" sz="1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강B" pitchFamily="18" charset="-127"/>
                  <a:ea typeface="HY강B" pitchFamily="18" charset="-127"/>
                </a:rPr>
                <a:t>야외데크</a:t>
              </a:r>
              <a:r>
                <a:rPr lang="ko-KR" altLang="en-US" sz="1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Y강B" pitchFamily="18" charset="-127"/>
                  <a:ea typeface="HY강B" pitchFamily="18" charset="-127"/>
                </a:rPr>
                <a:t>형</a:t>
              </a:r>
              <a:endPara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49688" y="5480828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latin typeface="+mn-ea"/>
                </a:rPr>
                <a:t>지지각</a:t>
              </a:r>
              <a:r>
                <a:rPr lang="ko-KR" altLang="en-US" sz="1200" b="1" dirty="0" smtClean="0">
                  <a:latin typeface="+mn-ea"/>
                </a:rPr>
                <a:t> </a:t>
              </a:r>
              <a:r>
                <a:rPr lang="en-US" altLang="ko-KR" sz="1200" b="1" dirty="0" smtClean="0">
                  <a:latin typeface="+mn-ea"/>
                </a:rPr>
                <a:t>PD</a:t>
              </a:r>
              <a:r>
                <a:rPr lang="ko-KR" altLang="en-US" sz="1200" b="1" dirty="0" smtClean="0">
                  <a:latin typeface="+mn-ea"/>
                </a:rPr>
                <a:t>형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4168" y="5296161"/>
              <a:ext cx="2808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latin typeface="+mn-ea"/>
                </a:rPr>
                <a:t>층 아래로 소리를 막는 고무 베이스</a:t>
              </a:r>
              <a:endParaRPr lang="en-US" altLang="ko-KR" sz="1200" b="1" dirty="0" smtClean="0">
                <a:latin typeface="+mn-ea"/>
              </a:endParaRPr>
            </a:p>
            <a:p>
              <a:r>
                <a:rPr lang="ko-KR" altLang="en-US" sz="1200" b="1" dirty="0" smtClean="0">
                  <a:latin typeface="+mn-ea"/>
                </a:rPr>
                <a:t>내후성 방진고무를 사용하여 </a:t>
              </a:r>
              <a:r>
                <a:rPr lang="ko-KR" altLang="en-US" sz="1200" b="1" dirty="0" err="1" smtClean="0">
                  <a:latin typeface="+mn-ea"/>
                </a:rPr>
                <a:t>차음</a:t>
              </a:r>
              <a:endParaRPr lang="en-US" altLang="ko-KR" sz="1200" b="1" dirty="0" smtClean="0">
                <a:latin typeface="+mn-ea"/>
              </a:endParaRPr>
            </a:p>
            <a:p>
              <a:r>
                <a:rPr lang="ko-KR" altLang="en-US" sz="1200" b="1" dirty="0" smtClean="0">
                  <a:latin typeface="+mn-ea"/>
                </a:rPr>
                <a:t>성능을 가진 </a:t>
              </a:r>
              <a:r>
                <a:rPr lang="ko-KR" altLang="en-US" sz="1200" b="1" dirty="0" err="1" smtClean="0">
                  <a:latin typeface="+mn-ea"/>
                </a:rPr>
                <a:t>지지각</a:t>
              </a:r>
              <a:r>
                <a:rPr lang="ko-KR" altLang="en-US" sz="1200" b="1" dirty="0" smtClean="0">
                  <a:latin typeface="+mn-ea"/>
                </a:rPr>
                <a:t> 임</a:t>
              </a:r>
              <a:r>
                <a:rPr lang="en-US" altLang="ko-KR" sz="1200" b="1" dirty="0" smtClean="0">
                  <a:latin typeface="+mn-ea"/>
                </a:rPr>
                <a:t>.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03484" y="5876258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err="1" smtClean="0">
                  <a:latin typeface="+mn-ea"/>
                </a:rPr>
                <a:t>우드데크용</a:t>
              </a:r>
              <a:r>
                <a:rPr lang="ko-KR" altLang="en-US" sz="1200" b="1" dirty="0" smtClean="0">
                  <a:latin typeface="+mn-ea"/>
                </a:rPr>
                <a:t> </a:t>
              </a:r>
              <a:r>
                <a:rPr lang="ko-KR" altLang="en-US" sz="1200" b="1" dirty="0" err="1" smtClean="0">
                  <a:latin typeface="+mn-ea"/>
                </a:rPr>
                <a:t>지지각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1155989" y="759838"/>
              <a:ext cx="64235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200" b="1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우드데크의</a:t>
              </a:r>
              <a:r>
                <a:rPr lang="ko-KR" alt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생활공간도 보다 쉽게</a:t>
              </a:r>
              <a:r>
                <a:rPr lang="en-US" altLang="ko-KR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!!</a:t>
              </a:r>
              <a:endParaRPr lang="en-US" altLang="ko-K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7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67544" cy="457200"/>
          </a:xfrm>
        </p:spPr>
        <p:txBody>
          <a:bodyPr/>
          <a:lstStyle/>
          <a:p>
            <a:r>
              <a:rPr lang="en-US" altLang="ko-KR" dirty="0" smtClean="0"/>
              <a:t>-9-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388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균형">
  <a:themeElements>
    <a:clrScheme name="균형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균형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봄의 수채화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봄의 수채화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봄의 수채화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봄의 수채화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봄의 수채화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균형">
  <a:themeElements>
    <a:clrScheme name="균형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균형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메트로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봄의 수채화">
    <a:majorFont>
      <a:latin typeface="굴림"/>
      <a:ea typeface="굴림"/>
      <a:cs typeface=""/>
    </a:majorFont>
    <a:minorFont>
      <a:latin typeface="굴림"/>
      <a:ea typeface="굴림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85401</TotalTime>
  <Words>4541</Words>
  <Application>Microsoft Office PowerPoint</Application>
  <PresentationFormat>화면 슬라이드 쇼(4:3)</PresentationFormat>
  <Paragraphs>968</Paragraphs>
  <Slides>59</Slides>
  <Notes>9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59</vt:i4>
      </vt:variant>
    </vt:vector>
  </HeadingPairs>
  <TitlesOfParts>
    <vt:vector size="62" baseType="lpstr">
      <vt:lpstr>균형</vt:lpstr>
      <vt:lpstr>봄의 수채화</vt:lpstr>
      <vt:lpstr>1_균형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korea</dc:creator>
  <cp:lastModifiedBy>Windows User</cp:lastModifiedBy>
  <cp:revision>499</cp:revision>
  <cp:lastPrinted>2016-06-25T02:11:53Z</cp:lastPrinted>
  <dcterms:created xsi:type="dcterms:W3CDTF">2015-03-17T04:24:36Z</dcterms:created>
  <dcterms:modified xsi:type="dcterms:W3CDTF">2016-08-23T03:04:49Z</dcterms:modified>
</cp:coreProperties>
</file>